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sldIdLst>
    <p:sldId id="256" r:id="rId2"/>
    <p:sldId id="573" r:id="rId3"/>
    <p:sldId id="266" r:id="rId4"/>
    <p:sldId id="587" r:id="rId5"/>
    <p:sldId id="576" r:id="rId6"/>
    <p:sldId id="586" r:id="rId7"/>
    <p:sldId id="577" r:id="rId8"/>
    <p:sldId id="585" r:id="rId9"/>
    <p:sldId id="584" r:id="rId10"/>
    <p:sldId id="583" r:id="rId11"/>
    <p:sldId id="582" r:id="rId12"/>
    <p:sldId id="580" r:id="rId13"/>
    <p:sldId id="581" r:id="rId14"/>
    <p:sldId id="579" r:id="rId15"/>
    <p:sldId id="578" r:id="rId16"/>
    <p:sldId id="588" r:id="rId17"/>
    <p:sldId id="591" r:id="rId18"/>
    <p:sldId id="590" r:id="rId19"/>
    <p:sldId id="589" r:id="rId20"/>
    <p:sldId id="595" r:id="rId21"/>
    <p:sldId id="594" r:id="rId22"/>
    <p:sldId id="596" r:id="rId23"/>
    <p:sldId id="593" r:id="rId24"/>
    <p:sldId id="592" r:id="rId25"/>
    <p:sldId id="598" r:id="rId26"/>
    <p:sldId id="599" r:id="rId27"/>
    <p:sldId id="600" r:id="rId28"/>
    <p:sldId id="601" r:id="rId29"/>
    <p:sldId id="604" r:id="rId30"/>
    <p:sldId id="603" r:id="rId31"/>
    <p:sldId id="612" r:id="rId32"/>
    <p:sldId id="611" r:id="rId33"/>
    <p:sldId id="610" r:id="rId34"/>
    <p:sldId id="609" r:id="rId35"/>
    <p:sldId id="616" r:id="rId36"/>
    <p:sldId id="615" r:id="rId37"/>
    <p:sldId id="614" r:id="rId38"/>
    <p:sldId id="617" r:id="rId39"/>
    <p:sldId id="613" r:id="rId40"/>
    <p:sldId id="620" r:id="rId41"/>
    <p:sldId id="622" r:id="rId42"/>
    <p:sldId id="626" r:id="rId43"/>
    <p:sldId id="621" r:id="rId44"/>
    <p:sldId id="625" r:id="rId45"/>
    <p:sldId id="623" r:id="rId46"/>
    <p:sldId id="624" r:id="rId47"/>
    <p:sldId id="627" r:id="rId48"/>
    <p:sldId id="628" r:id="rId49"/>
    <p:sldId id="631" r:id="rId50"/>
    <p:sldId id="632" r:id="rId51"/>
    <p:sldId id="630" r:id="rId52"/>
    <p:sldId id="629" r:id="rId53"/>
    <p:sldId id="619" r:id="rId54"/>
    <p:sldId id="618" r:id="rId55"/>
    <p:sldId id="608" r:id="rId56"/>
    <p:sldId id="635" r:id="rId57"/>
    <p:sldId id="634" r:id="rId58"/>
    <p:sldId id="575" r:id="rId59"/>
    <p:sldId id="605" r:id="rId60"/>
    <p:sldId id="606" r:id="rId61"/>
    <p:sldId id="636" r:id="rId62"/>
    <p:sldId id="637" r:id="rId63"/>
    <p:sldId id="574" r:id="rId64"/>
    <p:sldId id="430" r:id="rId65"/>
    <p:sldId id="267" r:id="rId6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Manuel Aroca Fernández" initials="JMAF" lastIdx="1" clrIdx="0">
    <p:extLst>
      <p:ext uri="{19B8F6BF-5375-455C-9EA6-DF929625EA0E}">
        <p15:presenceInfo xmlns:p15="http://schemas.microsoft.com/office/powerpoint/2012/main" userId="0b4b39141056bc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82726" autoAdjust="0"/>
  </p:normalViewPr>
  <p:slideViewPr>
    <p:cSldViewPr snapToGrid="0">
      <p:cViewPr varScale="1">
        <p:scale>
          <a:sx n="56" d="100"/>
          <a:sy n="56" d="100"/>
        </p:scale>
        <p:origin x="1176" y="6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9" Type="http://schemas.openxmlformats.org/officeDocument/2006/relationships/slide" Target="slides/slide41.xml"/><Relationship Id="rId21" Type="http://schemas.openxmlformats.org/officeDocument/2006/relationships/slide" Target="slides/slide23.xml"/><Relationship Id="rId34" Type="http://schemas.openxmlformats.org/officeDocument/2006/relationships/slide" Target="slides/slide36.xml"/><Relationship Id="rId42" Type="http://schemas.openxmlformats.org/officeDocument/2006/relationships/slide" Target="slides/slide44.xml"/><Relationship Id="rId47" Type="http://schemas.openxmlformats.org/officeDocument/2006/relationships/slide" Target="slides/slide49.xml"/><Relationship Id="rId50" Type="http://schemas.openxmlformats.org/officeDocument/2006/relationships/slide" Target="slides/slide52.xml"/><Relationship Id="rId55" Type="http://schemas.openxmlformats.org/officeDocument/2006/relationships/slide" Target="slides/slide57.xml"/><Relationship Id="rId7" Type="http://schemas.openxmlformats.org/officeDocument/2006/relationships/slide" Target="slides/slide9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41" Type="http://schemas.openxmlformats.org/officeDocument/2006/relationships/slide" Target="slides/slide43.xml"/><Relationship Id="rId54" Type="http://schemas.openxmlformats.org/officeDocument/2006/relationships/slide" Target="slides/slide56.xml"/><Relationship Id="rId62" Type="http://schemas.openxmlformats.org/officeDocument/2006/relationships/slide" Target="slides/slide6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32" Type="http://schemas.openxmlformats.org/officeDocument/2006/relationships/slide" Target="slides/slide34.xml"/><Relationship Id="rId37" Type="http://schemas.openxmlformats.org/officeDocument/2006/relationships/slide" Target="slides/slide39.xml"/><Relationship Id="rId40" Type="http://schemas.openxmlformats.org/officeDocument/2006/relationships/slide" Target="slides/slide42.xml"/><Relationship Id="rId45" Type="http://schemas.openxmlformats.org/officeDocument/2006/relationships/slide" Target="slides/slide47.xml"/><Relationship Id="rId53" Type="http://schemas.openxmlformats.org/officeDocument/2006/relationships/slide" Target="slides/slide55.xml"/><Relationship Id="rId58" Type="http://schemas.openxmlformats.org/officeDocument/2006/relationships/slide" Target="slides/slide60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36" Type="http://schemas.openxmlformats.org/officeDocument/2006/relationships/slide" Target="slides/slide38.xml"/><Relationship Id="rId49" Type="http://schemas.openxmlformats.org/officeDocument/2006/relationships/slide" Target="slides/slide51.xml"/><Relationship Id="rId57" Type="http://schemas.openxmlformats.org/officeDocument/2006/relationships/slide" Target="slides/slide59.xml"/><Relationship Id="rId61" Type="http://schemas.openxmlformats.org/officeDocument/2006/relationships/slide" Target="slides/slide63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31" Type="http://schemas.openxmlformats.org/officeDocument/2006/relationships/slide" Target="slides/slide33.xml"/><Relationship Id="rId44" Type="http://schemas.openxmlformats.org/officeDocument/2006/relationships/slide" Target="slides/slide46.xml"/><Relationship Id="rId52" Type="http://schemas.openxmlformats.org/officeDocument/2006/relationships/slide" Target="slides/slide54.xml"/><Relationship Id="rId60" Type="http://schemas.openxmlformats.org/officeDocument/2006/relationships/slide" Target="slides/slide6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Relationship Id="rId30" Type="http://schemas.openxmlformats.org/officeDocument/2006/relationships/slide" Target="slides/slide32.xml"/><Relationship Id="rId35" Type="http://schemas.openxmlformats.org/officeDocument/2006/relationships/slide" Target="slides/slide37.xml"/><Relationship Id="rId43" Type="http://schemas.openxmlformats.org/officeDocument/2006/relationships/slide" Target="slides/slide45.xml"/><Relationship Id="rId48" Type="http://schemas.openxmlformats.org/officeDocument/2006/relationships/slide" Target="slides/slide50.xml"/><Relationship Id="rId56" Type="http://schemas.openxmlformats.org/officeDocument/2006/relationships/slide" Target="slides/slide58.xml"/><Relationship Id="rId8" Type="http://schemas.openxmlformats.org/officeDocument/2006/relationships/slide" Target="slides/slide10.xml"/><Relationship Id="rId51" Type="http://schemas.openxmlformats.org/officeDocument/2006/relationships/slide" Target="slides/slide53.xml"/><Relationship Id="rId3" Type="http://schemas.openxmlformats.org/officeDocument/2006/relationships/slide" Target="slides/slide5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33" Type="http://schemas.openxmlformats.org/officeDocument/2006/relationships/slide" Target="slides/slide35.xml"/><Relationship Id="rId38" Type="http://schemas.openxmlformats.org/officeDocument/2006/relationships/slide" Target="slides/slide40.xml"/><Relationship Id="rId46" Type="http://schemas.openxmlformats.org/officeDocument/2006/relationships/slide" Target="slides/slide48.xml"/><Relationship Id="rId59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EB0A27C3-D988-4383-98BA-85D4BF05400D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6"/>
            <a:ext cx="3169920" cy="481726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6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90FBA716-51EC-413D-9BE0-0A5206853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4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A716-51EC-413D-9BE0-0A5206853E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4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BA716-51EC-413D-9BE0-0A5206853E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5CCA8-A67D-4314-A0C2-1D2DC64280A7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9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2CCE-539B-4F78-BA02-C667A6643164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2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B9EFE-6AFB-44AD-8A48-25A9E69A1AD7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2019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40510-20BC-4E0D-91FC-2C72F5D9669C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8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0BC2-4083-43DE-A370-F5024E11D00D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5760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D988-37F1-4118-9D04-8052C105B98D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ADA23-1B55-45A1-AF28-F8A8FEC8F61E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4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0465-80AF-4E09-BDAD-8E6BFDD8DFE8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95F4C-B27B-4B50-A1A9-C09B60BE1D1A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8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2CEB-653F-4ED3-8CB7-530362154B0E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2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94F4-94A2-4743-A39D-BFA0B200194A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8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6250D-B746-4386-BF46-8B6C9F791CA7}" type="datetime5">
              <a:rPr lang="en-US" smtClean="0"/>
              <a:t>21-Jan-22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6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7AD14-163D-4CE3-97A3-57B506C49000}" type="datetime5">
              <a:rPr lang="en-US" smtClean="0"/>
              <a:t>21-Jan-22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4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F74C-DD5E-47DC-B854-7033C712ED71}" type="datetime5">
              <a:rPr lang="en-US" smtClean="0"/>
              <a:t>21-Jan-22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342A-753E-4FA5-AB7A-4EDEC405316D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91F9-12C8-483E-9152-F6A2C87F504F}" type="datetime5">
              <a:rPr lang="en-US" smtClean="0"/>
              <a:t>21-Jan-22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3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58328" y="6482238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F2B78-7256-4636-A486-885DCACA180E}" type="datetime5">
              <a:rPr lang="en-US" smtClean="0"/>
              <a:t>21-Jan-22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5928" y="6487609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Curso ciberseguridad por José Manuel Aroca Fernández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F34BD62-A3D8-4E3F-A0E8-047DDC77F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check.org/es/wiki/rdsi/#fn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eedcheck.org/es/wiki/conmutacion-de-paquetes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oncentrador" TargetMode="External"/><Relationship Id="rId7" Type="http://schemas.openxmlformats.org/officeDocument/2006/relationships/hyperlink" Target="https://es.wikipedia.org/wiki/802.5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IEEE" TargetMode="External"/><Relationship Id="rId5" Type="http://schemas.openxmlformats.org/officeDocument/2006/relationships/hyperlink" Target="https://es.wikipedia.org/wiki/Token_Ring" TargetMode="External"/><Relationship Id="rId4" Type="http://schemas.openxmlformats.org/officeDocument/2006/relationships/hyperlink" Target="https://es.wikipedia.org/wiki/Cableado_estructurado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5MYhXeITSc?list=PLy07KpesUR00svxy0eOkjL4L3ymOXmvz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aI6ipuJPLo?list=PLy07KpesUR00svxy0eOkjL4L3ymOXmvz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SslxE7QBz8?list=PLy07KpesUR00svxy0eOkjL4L3ymOXmvz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calameo.com/read/00257116050d956c09260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kpG1PdF_bA?feature=oembed" TargetMode="External"/><Relationship Id="rId6" Type="http://schemas.openxmlformats.org/officeDocument/2006/relationships/hyperlink" Target="http://protechgurus.com/how-to-use-vpcs-in-gns3/" TargetMode="External"/><Relationship Id="rId5" Type="http://schemas.openxmlformats.org/officeDocument/2006/relationships/hyperlink" Target="https://www.youtube.com/watch?v=LkpG1PdF_bA" TargetMode="External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mtdsaQ-CN4?feature=oembed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eszone.net/tutoriales/redes-cable/certificaciones-administrador-red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FA2B-876A-477E-AD07-C1326AE82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4116" y="598714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s-ES" sz="3600" dirty="0">
                <a:latin typeface="Liberation Serif"/>
                <a:ea typeface="Noto Sans CJK SC"/>
                <a:cs typeface="Lohit Devanagari"/>
              </a:rPr>
              <a:t>CIBER</a:t>
            </a:r>
            <a:r>
              <a:rPr lang="es-ES" sz="3600" dirty="0">
                <a:effectLst/>
                <a:latin typeface="Liberation Serif"/>
                <a:ea typeface="Noto Sans CJK SC"/>
                <a:cs typeface="Lohit Devanagari"/>
              </a:rPr>
              <a:t>SEGURIDAD INFORMÁTICA  REDES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B7C4A-09A9-4DC1-BE3E-3E9C1AD3F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457700" y="-277700"/>
            <a:ext cx="8915399" cy="1126283"/>
          </a:xfrm>
        </p:spPr>
        <p:txBody>
          <a:bodyPr>
            <a:normAutofit lnSpcReduction="10000"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Por José Manuel Aroca Fernández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01CF2-60BB-45E3-8327-9470B8DB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16" y="3344229"/>
            <a:ext cx="831648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71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3CA47-0B33-415F-9835-4520EC1DEFE6}"/>
              </a:ext>
            </a:extLst>
          </p:cNvPr>
          <p:cNvSpPr txBox="1"/>
          <p:nvPr/>
        </p:nvSpPr>
        <p:spPr>
          <a:xfrm>
            <a:off x="531812" y="1466708"/>
            <a:ext cx="1138989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870">
              <a:lnSpc>
                <a:spcPct val="100000"/>
              </a:lnSpc>
            </a:pP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EL</a:t>
            </a:r>
            <a:r>
              <a:rPr lang="es-ES" sz="3600" spc="-1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MODELO</a:t>
            </a:r>
            <a:r>
              <a:rPr lang="es-ES" sz="36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OSI</a:t>
            </a:r>
            <a:r>
              <a:rPr lang="es-ES" sz="3600" dirty="0">
                <a:solidFill>
                  <a:srgbClr val="3737CA"/>
                </a:solidFill>
                <a:latin typeface="Times New Roman"/>
                <a:cs typeface="Times New Roman"/>
              </a:rPr>
              <a:t> (Open</a:t>
            </a: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3600" spc="-10" dirty="0" err="1">
                <a:solidFill>
                  <a:srgbClr val="3737CA"/>
                </a:solidFill>
                <a:latin typeface="Times New Roman"/>
                <a:cs typeface="Times New Roman"/>
              </a:rPr>
              <a:t>Systems</a:t>
            </a:r>
            <a:r>
              <a:rPr lang="es-ES" sz="36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3600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Interconnexion</a:t>
            </a: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)</a:t>
            </a:r>
            <a:endParaRPr lang="es-ES" sz="3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s-ES" sz="3600" dirty="0">
              <a:latin typeface="Times New Roman"/>
              <a:cs typeface="Times New Roman"/>
            </a:endParaRPr>
          </a:p>
          <a:p>
            <a:pPr marL="229870" marR="328930">
              <a:lnSpc>
                <a:spcPct val="100000"/>
              </a:lnSpc>
            </a:pP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ISO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(International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Standards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Organization</a:t>
            </a:r>
            <a:r>
              <a:rPr lang="es-ES" sz="1800" spc="-5" dirty="0">
                <a:latin typeface="Times New Roman"/>
                <a:cs typeface="Times New Roman"/>
              </a:rPr>
              <a:t>)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ha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desarrollado</a:t>
            </a:r>
            <a:r>
              <a:rPr lang="es-ES" sz="1800" dirty="0">
                <a:latin typeface="Times New Roman"/>
                <a:cs typeface="Times New Roman"/>
              </a:rPr>
              <a:t> un</a:t>
            </a:r>
            <a:r>
              <a:rPr lang="es-ES" sz="1800" spc="-5" dirty="0">
                <a:latin typeface="Times New Roman"/>
                <a:cs typeface="Times New Roman"/>
              </a:rPr>
              <a:t> modelo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referencia </a:t>
            </a:r>
            <a:r>
              <a:rPr lang="es-ES" sz="1800" dirty="0">
                <a:latin typeface="Times New Roman"/>
                <a:cs typeface="Times New Roman"/>
              </a:rPr>
              <a:t> llamado </a:t>
            </a:r>
            <a:r>
              <a:rPr lang="es-ES" sz="1800" spc="-5" dirty="0">
                <a:latin typeface="Times New Roman"/>
                <a:cs typeface="Times New Roman"/>
              </a:rPr>
              <a:t>OSI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(Open System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dirty="0" err="1">
                <a:latin typeface="Times New Roman"/>
                <a:cs typeface="Times New Roman"/>
              </a:rPr>
              <a:t>Interconnection</a:t>
            </a:r>
            <a:r>
              <a:rPr lang="es-ES" sz="1800" dirty="0"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</a:pPr>
            <a:endParaRPr lang="es-ES" sz="20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lang="es-ES" sz="1800" dirty="0">
                <a:latin typeface="Times New Roman"/>
                <a:cs typeface="Times New Roman"/>
              </a:rPr>
              <a:t>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modelo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puede </a:t>
            </a:r>
            <a:r>
              <a:rPr lang="es-ES" sz="1800" spc="-5" dirty="0">
                <a:latin typeface="Times New Roman"/>
                <a:cs typeface="Times New Roman"/>
              </a:rPr>
              <a:t>aplicarse</a:t>
            </a:r>
            <a:r>
              <a:rPr lang="es-ES" sz="1800" dirty="0">
                <a:latin typeface="Times New Roman"/>
                <a:cs typeface="Times New Roman"/>
              </a:rPr>
              <a:t> a cualquier </a:t>
            </a:r>
            <a:r>
              <a:rPr lang="es-ES" sz="1800" spc="-5" dirty="0">
                <a:latin typeface="Times New Roman"/>
                <a:cs typeface="Times New Roman"/>
              </a:rPr>
              <a:t>sistema</a:t>
            </a:r>
            <a:r>
              <a:rPr lang="es-ES" sz="1800" dirty="0">
                <a:latin typeface="Times New Roman"/>
                <a:cs typeface="Times New Roman"/>
              </a:rPr>
              <a:t> de </a:t>
            </a:r>
            <a:r>
              <a:rPr lang="es-ES" sz="1800" spc="-5" dirty="0">
                <a:latin typeface="Times New Roman"/>
                <a:cs typeface="Times New Roman"/>
              </a:rPr>
              <a:t>comunicaciones (video,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voz,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datos)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s-ES" sz="1800" dirty="0">
              <a:latin typeface="Times New Roman"/>
              <a:cs typeface="Times New Roman"/>
            </a:endParaRPr>
          </a:p>
          <a:p>
            <a:pPr marL="229870" marR="97155">
              <a:lnSpc>
                <a:spcPct val="100000"/>
              </a:lnSpc>
            </a:pPr>
            <a:r>
              <a:rPr lang="es-ES" sz="1800" dirty="0">
                <a:latin typeface="Times New Roman"/>
                <a:cs typeface="Times New Roman"/>
              </a:rPr>
              <a:t>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modelo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divide en</a:t>
            </a:r>
            <a:r>
              <a:rPr lang="es-ES" sz="1800" dirty="0">
                <a:latin typeface="Times New Roman"/>
                <a:cs typeface="Times New Roman"/>
              </a:rPr>
              <a:t> 7 </a:t>
            </a:r>
            <a:r>
              <a:rPr lang="es-ES" sz="1800" spc="-5" dirty="0">
                <a:latin typeface="Times New Roman"/>
                <a:cs typeface="Times New Roman"/>
              </a:rPr>
              <a:t>niveles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Cada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nivel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define funciones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específicas,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parte</a:t>
            </a:r>
            <a:r>
              <a:rPr lang="es-ES" sz="1800" dirty="0">
                <a:latin typeface="Times New Roman"/>
                <a:cs typeface="Times New Roman"/>
              </a:rPr>
              <a:t> de </a:t>
            </a:r>
            <a:r>
              <a:rPr lang="es-ES" sz="1800" spc="-5" dirty="0">
                <a:latin typeface="Times New Roman"/>
                <a:cs typeface="Times New Roman"/>
              </a:rPr>
              <a:t>una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función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global, para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permitir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que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programas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 </a:t>
            </a:r>
            <a:r>
              <a:rPr lang="es-ES" sz="1800" spc="-5" dirty="0">
                <a:latin typeface="Times New Roman"/>
                <a:cs typeface="Times New Roman"/>
              </a:rPr>
              <a:t>aplicación,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situados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distintos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lugares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del 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mundo, puedan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comunicarse </a:t>
            </a:r>
            <a:r>
              <a:rPr lang="es-ES" sz="1800" dirty="0">
                <a:latin typeface="Times New Roman"/>
                <a:cs typeface="Times New Roman"/>
              </a:rPr>
              <a:t>entre </a:t>
            </a:r>
            <a:r>
              <a:rPr lang="es-ES" sz="1800" spc="-5" dirty="0">
                <a:latin typeface="Times New Roman"/>
                <a:cs typeface="Times New Roman"/>
              </a:rPr>
              <a:t>si,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si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fueran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programas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residentes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mismo </a:t>
            </a:r>
            <a:r>
              <a:rPr lang="es-ES" sz="1800" spc="-5" dirty="0">
                <a:latin typeface="Times New Roman"/>
                <a:cs typeface="Times New Roman"/>
              </a:rPr>
              <a:t> sistema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s-ES" sz="1800" dirty="0">
              <a:latin typeface="Times New Roman"/>
              <a:cs typeface="Times New Roman"/>
            </a:endParaRPr>
          </a:p>
          <a:p>
            <a:pPr marL="229870" marR="118745">
              <a:lnSpc>
                <a:spcPct val="100000"/>
              </a:lnSpc>
            </a:pPr>
            <a:r>
              <a:rPr lang="es-ES" sz="1800" dirty="0">
                <a:latin typeface="Times New Roman"/>
                <a:cs typeface="Times New Roman"/>
              </a:rPr>
              <a:t>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modelo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define en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qué consiste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cada </a:t>
            </a:r>
            <a:r>
              <a:rPr lang="es-ES" sz="1800" dirty="0">
                <a:latin typeface="Times New Roman"/>
                <a:cs typeface="Times New Roman"/>
              </a:rPr>
              <a:t>uno de</a:t>
            </a:r>
            <a:r>
              <a:rPr lang="es-ES" sz="1800" spc="-5" dirty="0">
                <a:latin typeface="Times New Roman"/>
                <a:cs typeface="Times New Roman"/>
              </a:rPr>
              <a:t> los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7 </a:t>
            </a:r>
            <a:r>
              <a:rPr lang="es-ES" sz="1800" spc="-5" dirty="0">
                <a:latin typeface="Times New Roman"/>
                <a:cs typeface="Times New Roman"/>
              </a:rPr>
              <a:t>niveles,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pero</a:t>
            </a:r>
            <a:r>
              <a:rPr lang="es-ES" sz="1800" dirty="0">
                <a:latin typeface="Times New Roman"/>
                <a:cs typeface="Times New Roman"/>
              </a:rPr>
              <a:t> no</a:t>
            </a:r>
            <a:r>
              <a:rPr lang="es-ES" sz="1800" spc="-5" dirty="0">
                <a:latin typeface="Times New Roman"/>
                <a:cs typeface="Times New Roman"/>
              </a:rPr>
              <a:t> diseña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hardware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implementarlos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s-ES" sz="20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</a:pPr>
            <a:r>
              <a:rPr lang="es-ES" sz="2000" spc="-5" dirty="0">
                <a:latin typeface="Times New Roman"/>
                <a:cs typeface="Times New Roman"/>
              </a:rPr>
              <a:t>El</a:t>
            </a:r>
            <a:r>
              <a:rPr lang="es-ES" sz="2000" dirty="0">
                <a:latin typeface="Times New Roman"/>
                <a:cs typeface="Times New Roman"/>
              </a:rPr>
              <a:t> </a:t>
            </a:r>
            <a:r>
              <a:rPr lang="es-ES" sz="2000" spc="-10" dirty="0">
                <a:latin typeface="Times New Roman"/>
                <a:cs typeface="Times New Roman"/>
              </a:rPr>
              <a:t>fin</a:t>
            </a:r>
            <a:r>
              <a:rPr lang="es-ES" sz="2000" spc="-5" dirty="0">
                <a:latin typeface="Times New Roman"/>
                <a:cs typeface="Times New Roman"/>
              </a:rPr>
              <a:t> es</a:t>
            </a:r>
            <a:r>
              <a:rPr lang="es-ES" sz="2000" dirty="0">
                <a:latin typeface="Times New Roman"/>
                <a:cs typeface="Times New Roman"/>
              </a:rPr>
              <a:t> </a:t>
            </a:r>
            <a:r>
              <a:rPr lang="es-ES" sz="2000" spc="-5" dirty="0">
                <a:latin typeface="Times New Roman"/>
                <a:cs typeface="Times New Roman"/>
              </a:rPr>
              <a:t>la</a:t>
            </a:r>
            <a:r>
              <a:rPr lang="es-ES" sz="2000" dirty="0">
                <a:latin typeface="Times New Roman"/>
                <a:cs typeface="Times New Roman"/>
              </a:rPr>
              <a:t> </a:t>
            </a:r>
            <a:r>
              <a:rPr lang="es-ES" sz="2000" spc="-5" dirty="0">
                <a:latin typeface="Times New Roman"/>
                <a:cs typeface="Times New Roman"/>
              </a:rPr>
              <a:t>interoperabilidad</a:t>
            </a:r>
            <a:r>
              <a:rPr lang="es-ES" sz="2000" dirty="0">
                <a:latin typeface="Times New Roman"/>
                <a:cs typeface="Times New Roman"/>
              </a:rPr>
              <a:t> </a:t>
            </a:r>
            <a:r>
              <a:rPr lang="es-ES" sz="2000" spc="-5" dirty="0" err="1">
                <a:latin typeface="Times New Roman"/>
                <a:cs typeface="Times New Roman"/>
              </a:rPr>
              <a:t>multi-fabricante</a:t>
            </a:r>
            <a:endParaRPr lang="es-E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461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FE8B6-80EE-4601-BC99-D92B04DB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3" y="1253956"/>
            <a:ext cx="8153294" cy="52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E2AC3-BD7F-491F-B96B-A2567661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49" y="1152907"/>
            <a:ext cx="8516803" cy="53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66A90-E7F3-4F21-9A84-A0D26E80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95" y="1135566"/>
            <a:ext cx="8120624" cy="49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5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0745E-4541-49B2-986A-93F7ACFB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80" y="1152907"/>
            <a:ext cx="8366292" cy="52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35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0765E-657D-4BA2-A844-5F57E19F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66" y="1152906"/>
            <a:ext cx="9295617" cy="5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2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73ABC-D3F1-4551-B1F6-CA7CE70F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50" y="1152907"/>
            <a:ext cx="8911687" cy="49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1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1FF1B-5A79-4158-8A05-E656AB5E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82" y="1152906"/>
            <a:ext cx="8630377" cy="508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895A0-3C0C-4745-9A8F-A4FA4D0D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80" y="1186064"/>
            <a:ext cx="8139040" cy="50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3DE691A0-8501-4B99-9A0D-C5991009D4DD}"/>
              </a:ext>
            </a:extLst>
          </p:cNvPr>
          <p:cNvSpPr txBox="1"/>
          <p:nvPr/>
        </p:nvSpPr>
        <p:spPr>
          <a:xfrm>
            <a:off x="1700322" y="1406571"/>
            <a:ext cx="9804289" cy="907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marR="508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Times New Roman"/>
                <a:cs typeface="Times New Roman"/>
              </a:rPr>
              <a:t>Las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topologías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son</a:t>
            </a:r>
            <a:r>
              <a:rPr b="1" spc="-5" dirty="0">
                <a:latin typeface="Times New Roman"/>
                <a:cs typeface="Times New Roman"/>
              </a:rPr>
              <a:t> dibujos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que</a:t>
            </a:r>
            <a:r>
              <a:rPr b="1" spc="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representan el</a:t>
            </a:r>
            <a:r>
              <a:rPr b="1" spc="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cableado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de</a:t>
            </a:r>
            <a:r>
              <a:rPr b="1" dirty="0">
                <a:latin typeface="Times New Roman"/>
                <a:cs typeface="Times New Roman"/>
              </a:rPr>
              <a:t> la </a:t>
            </a:r>
            <a:r>
              <a:rPr b="1" spc="-5" dirty="0">
                <a:latin typeface="Times New Roman"/>
                <a:cs typeface="Times New Roman"/>
              </a:rPr>
              <a:t>LAN.</a:t>
            </a:r>
            <a:r>
              <a:rPr b="1" spc="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Existen </a:t>
            </a:r>
            <a:r>
              <a:rPr b="1" spc="-210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diversas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topologías:</a:t>
            </a:r>
            <a:r>
              <a:rPr b="1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estrella,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anillo,</a:t>
            </a:r>
            <a:r>
              <a:rPr b="1" spc="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bus,</a:t>
            </a:r>
            <a:r>
              <a:rPr b="1" spc="1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malla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r>
              <a:rPr spc="-5" dirty="0">
                <a:latin typeface="Times New Roman"/>
                <a:cs typeface="Times New Roman"/>
              </a:rPr>
              <a:t>Topología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en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bus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(Ethernet,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AS400)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2C3DB-8668-4FFD-9026-E6F7AA6176B0}"/>
              </a:ext>
            </a:extLst>
          </p:cNvPr>
          <p:cNvSpPr txBox="1"/>
          <p:nvPr/>
        </p:nvSpPr>
        <p:spPr>
          <a:xfrm>
            <a:off x="949894" y="2812001"/>
            <a:ext cx="6098874" cy="2795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085" marR="121285" indent="-172720">
              <a:lnSpc>
                <a:spcPct val="100000"/>
              </a:lnSpc>
              <a:spcBef>
                <a:spcPts val="95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Formada por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un</a:t>
            </a:r>
            <a:r>
              <a:rPr lang="es-ES" sz="1800" spc="-5" dirty="0">
                <a:latin typeface="Times New Roman"/>
                <a:cs typeface="Times New Roman"/>
              </a:rPr>
              <a:t> cable (bus)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compartido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que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conectan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las estaciones</a:t>
            </a:r>
            <a:endParaRPr lang="es-ES" sz="1800" dirty="0">
              <a:latin typeface="Times New Roman"/>
              <a:cs typeface="Times New Roman"/>
            </a:endParaRPr>
          </a:p>
          <a:p>
            <a:pPr marL="172085" marR="15430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172085" algn="l"/>
                <a:tab pos="17272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Hay </a:t>
            </a:r>
            <a:r>
              <a:rPr lang="es-ES" sz="1800" spc="-10" dirty="0">
                <a:latin typeface="Times New Roman"/>
                <a:cs typeface="Times New Roman"/>
              </a:rPr>
              <a:t>finales </a:t>
            </a:r>
            <a:r>
              <a:rPr lang="es-ES" sz="1800" spc="-5" dirty="0">
                <a:latin typeface="Times New Roman"/>
                <a:cs typeface="Times New Roman"/>
              </a:rPr>
              <a:t>del segmento conocidos </a:t>
            </a:r>
            <a:r>
              <a:rPr lang="es-ES" sz="1800" spc="-10" dirty="0">
                <a:latin typeface="Times New Roman"/>
                <a:cs typeface="Times New Roman"/>
              </a:rPr>
              <a:t>como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cargas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terminales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lang="es-ES" sz="1800" b="1" spc="-5" dirty="0">
                <a:latin typeface="Times New Roman"/>
                <a:cs typeface="Times New Roman"/>
              </a:rPr>
              <a:t>PROS</a:t>
            </a:r>
            <a:endParaRPr lang="es-ES" sz="1800" dirty="0">
              <a:latin typeface="Times New Roman"/>
              <a:cs typeface="Times New Roman"/>
            </a:endParaRPr>
          </a:p>
          <a:p>
            <a:pPr marL="17208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172085" algn="l"/>
                <a:tab pos="17272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Bajo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coste</a:t>
            </a:r>
            <a:r>
              <a:rPr lang="es-ES" sz="1800" spc="-2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implementación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lang="es-ES" sz="1800" b="1" spc="-5" dirty="0">
                <a:latin typeface="Times New Roman"/>
                <a:cs typeface="Times New Roman"/>
              </a:rPr>
              <a:t>CONTRAS</a:t>
            </a:r>
            <a:endParaRPr lang="es-ES" sz="1800" dirty="0">
              <a:latin typeface="Times New Roman"/>
              <a:cs typeface="Times New Roman"/>
            </a:endParaRPr>
          </a:p>
          <a:p>
            <a:pPr marL="172085" marR="5080" indent="-172720">
              <a:lnSpc>
                <a:spcPct val="100000"/>
              </a:lnSpc>
              <a:spcBef>
                <a:spcPts val="225"/>
              </a:spcBef>
              <a:buChar char="•"/>
              <a:tabLst>
                <a:tab pos="172085" algn="l"/>
                <a:tab pos="17272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Todas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estaciones comparten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medio.</a:t>
            </a:r>
            <a:r>
              <a:rPr lang="es-ES" sz="1800" spc="-5" dirty="0">
                <a:latin typeface="Times New Roman"/>
                <a:cs typeface="Times New Roman"/>
              </a:rPr>
              <a:t> No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hay</a:t>
            </a:r>
            <a:r>
              <a:rPr lang="es-ES" sz="1800" spc="-2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repeticiones</a:t>
            </a:r>
            <a:endParaRPr lang="es-ES" sz="1800" dirty="0">
              <a:latin typeface="Times New Roman"/>
              <a:cs typeface="Times New Roman"/>
            </a:endParaRPr>
          </a:p>
          <a:p>
            <a:pPr marR="202565">
              <a:lnSpc>
                <a:spcPct val="120000"/>
              </a:lnSpc>
              <a:buChar char="•"/>
              <a:tabLst>
                <a:tab pos="172085" algn="l"/>
                <a:tab pos="17272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En caso de rotura del cable las estaciones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quedan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incomunicadas</a:t>
            </a:r>
            <a:endParaRPr lang="es-ES" sz="1800" dirty="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F8340-53E9-4F6B-B7B4-631029DF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377" y="2810999"/>
            <a:ext cx="3485366" cy="26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8122-60E4-41CF-A022-24D2BE1E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479" y="1316963"/>
            <a:ext cx="10579744" cy="5152847"/>
          </a:xfrm>
        </p:spPr>
        <p:txBody>
          <a:bodyPr>
            <a:normAutofit fontScale="85000" lnSpcReduction="20000"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ea typeface="Noto Sans CJK SC"/>
                <a:cs typeface="Lohit Devanagari"/>
              </a:rPr>
              <a:t>Redes</a:t>
            </a:r>
            <a:endParaRPr lang="es-ES" sz="1800" dirty="0">
              <a:solidFill>
                <a:schemeClr val="accent1">
                  <a:lumMod val="75000"/>
                </a:schemeClr>
              </a:solidFill>
              <a:effectLst/>
              <a:ea typeface="Noto Sans CJK SC"/>
              <a:cs typeface="Lohit Devanagari"/>
            </a:endParaRP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Historia 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conceptos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básicos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Funcionamiento</a:t>
            </a:r>
          </a:p>
          <a:p>
            <a:pPr lvl="1"/>
            <a:r>
              <a:rPr lang="es-ES" sz="1600" spc="-160" dirty="0">
                <a:solidFill>
                  <a:srgbClr val="FB4A18"/>
                </a:solidFill>
              </a:rPr>
              <a:t>Tipos de acceso a  redes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Protocolos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Modelo OSI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GNS3</a:t>
            </a:r>
          </a:p>
          <a:p>
            <a:pPr lvl="2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Diseño de prácticas</a:t>
            </a:r>
          </a:p>
          <a:p>
            <a:pPr lvl="1"/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ACLs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(Access Control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Lists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VLAN (Virtual LAN)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Criptografía en redes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Protocolos seguros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VPN (Virtual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Private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Network)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Cortafuegos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Seguridad en redes</a:t>
            </a:r>
          </a:p>
          <a:p>
            <a:pPr lvl="1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Certificaciones profesionales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BD288-7DA3-45A5-8FFB-57EF7A36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9FE0B-F036-42A0-9A55-66D7048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3B8C2B-D79D-45E9-8C41-7DCAC341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89F0-4C48-4195-A496-CAA8C23A3040}" type="datetime5">
              <a:rPr lang="en-US" smtClean="0"/>
              <a:t>21-Jan-22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6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94347-DC71-422F-BBCB-9180FBFB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69" y="1045029"/>
            <a:ext cx="7924062" cy="50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1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843BF-80B4-40B6-B54E-534CD8A5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1" y="1176860"/>
            <a:ext cx="8481112" cy="51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5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00514-40B5-480B-8EB9-76DF4736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35" y="1265087"/>
            <a:ext cx="8233489" cy="48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05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323834-C8A8-44A3-AC3C-CC8D871A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09" y="1152907"/>
            <a:ext cx="9140868" cy="49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8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6B001-9914-4C31-B894-D0BF7BBC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59" y="1152907"/>
            <a:ext cx="7761081" cy="48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75DF2-7C27-4E46-8077-385ED273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80" y="1152907"/>
            <a:ext cx="8744647" cy="51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6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DE319-5659-426D-9D52-D1987E32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11" y="1167382"/>
            <a:ext cx="8056708" cy="49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8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B0A27-30A9-4BB8-B0BF-6507079A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71" y="1143614"/>
            <a:ext cx="8146767" cy="50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AB00D-E31C-4437-ADF0-451FA168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39" y="1152907"/>
            <a:ext cx="8695313" cy="49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C6B4A-FBB0-4157-8809-C1B8DBAE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24" y="1190884"/>
            <a:ext cx="8523366" cy="51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Agradecimientos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9D1EE-7594-4AD0-99F3-599A3B168418}"/>
              </a:ext>
            </a:extLst>
          </p:cNvPr>
          <p:cNvSpPr txBox="1"/>
          <p:nvPr/>
        </p:nvSpPr>
        <p:spPr>
          <a:xfrm>
            <a:off x="1156002" y="1680418"/>
            <a:ext cx="10348609" cy="956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840" marR="113665" algn="ctr">
              <a:spcBef>
                <a:spcPts val="10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Agradecimientos a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Arturo</a:t>
            </a:r>
            <a:r>
              <a:rPr lang="es-ES" sz="18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Martín</a:t>
            </a:r>
            <a:r>
              <a:rPr lang="es-ES" sz="18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Romero por su libro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SEGURIDAD</a:t>
            </a:r>
            <a:r>
              <a:rPr lang="es-E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INFORMÁTICA</a:t>
            </a:r>
            <a:r>
              <a:rPr lang="es-ES" sz="1800" b="1" spc="5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2560" marR="207010" algn="ctr">
              <a:spcBef>
                <a:spcPts val="450"/>
              </a:spcBef>
              <a:spcAft>
                <a:spcPts val="0"/>
              </a:spcAft>
            </a:pPr>
            <a:r>
              <a:rPr lang="es-E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ALTA</a:t>
            </a:r>
            <a:r>
              <a:rPr lang="es-ES" sz="1800" b="1" spc="-1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DISPONIBILIDAD publicado en </a:t>
            </a:r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IES</a:t>
            </a:r>
            <a:r>
              <a:rPr lang="es-ES" sz="1600" b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TIEMPOS</a:t>
            </a:r>
            <a:r>
              <a:rPr lang="es-ES" sz="16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MODERNOS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05105" algn="ctr"/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Zaragoza</a:t>
            </a:r>
            <a:r>
              <a:rPr lang="es-ES" sz="16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es-ES" sz="16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ESPAÑA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B80DE9-B1A3-412B-8444-C2818DC65197}"/>
              </a:ext>
            </a:extLst>
          </p:cNvPr>
          <p:cNvSpPr txBox="1"/>
          <p:nvPr/>
        </p:nvSpPr>
        <p:spPr>
          <a:xfrm>
            <a:off x="1070940" y="2963414"/>
            <a:ext cx="1034860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840" marR="113665" algn="ctr">
              <a:spcBef>
                <a:spcPts val="10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Agradecimientos a CERVI</a:t>
            </a:r>
          </a:p>
          <a:p>
            <a:pPr marL="116840" marR="113665" algn="ctr">
              <a:spcBef>
                <a:spcPts val="10"/>
              </a:spcBef>
            </a:pPr>
            <a:r>
              <a:rPr lang="es-ES" sz="1400" dirty="0"/>
              <a:t>https://www.cervi.es/ES/1-cables-y-conductores-electricos-especiales.html</a:t>
            </a:r>
          </a:p>
          <a:p>
            <a:pPr marL="116840" marR="113665" algn="ctr">
              <a:spcBef>
                <a:spcPts val="10"/>
              </a:spcBef>
              <a:spcAft>
                <a:spcPts val="0"/>
              </a:spcAf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7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417F8-F473-4B4E-A6EE-8027C97C4DD6}"/>
              </a:ext>
            </a:extLst>
          </p:cNvPr>
          <p:cNvSpPr txBox="1"/>
          <p:nvPr/>
        </p:nvSpPr>
        <p:spPr>
          <a:xfrm>
            <a:off x="1790349" y="1152907"/>
            <a:ext cx="8611302" cy="4896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8285">
              <a:lnSpc>
                <a:spcPct val="100000"/>
              </a:lnSpc>
              <a:spcBef>
                <a:spcPts val="795"/>
              </a:spcBef>
            </a:pP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El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 TSB</a:t>
            </a:r>
            <a:r>
              <a:rPr lang="es-ES" sz="1800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568A</a:t>
            </a:r>
            <a:r>
              <a:rPr lang="es-ES" sz="1800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especifica</a:t>
            </a:r>
            <a:r>
              <a:rPr lang="es-ES" sz="1800" spc="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las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prestaciones de</a:t>
            </a:r>
            <a:r>
              <a:rPr lang="es-ES" sz="1800" spc="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cables y</a:t>
            </a:r>
            <a:r>
              <a:rPr lang="es-ES" sz="1800" spc="-1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conectores en categorías:</a:t>
            </a:r>
            <a:endParaRPr lang="es-ES" sz="18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  <a:spcBef>
                <a:spcPts val="375"/>
              </a:spcBef>
            </a:pPr>
            <a:r>
              <a:rPr lang="es-ES" sz="3600" spc="-5" dirty="0">
                <a:latin typeface="Times New Roman"/>
                <a:cs typeface="Times New Roman"/>
              </a:rPr>
              <a:t>Categoría</a:t>
            </a:r>
            <a:r>
              <a:rPr lang="es-ES" sz="3600" spc="-35" dirty="0">
                <a:latin typeface="Times New Roman"/>
                <a:cs typeface="Times New Roman"/>
              </a:rPr>
              <a:t> </a:t>
            </a:r>
            <a:r>
              <a:rPr lang="es-ES" sz="3600" spc="-5" dirty="0">
                <a:latin typeface="Times New Roman"/>
                <a:cs typeface="Times New Roman"/>
              </a:rPr>
              <a:t>3</a:t>
            </a:r>
            <a:endParaRPr lang="es-ES" sz="3600" dirty="0">
              <a:latin typeface="Times New Roman"/>
              <a:cs typeface="Times New Roman"/>
            </a:endParaRPr>
          </a:p>
          <a:p>
            <a:pPr marL="401955" marR="327660" indent="-172720">
              <a:lnSpc>
                <a:spcPct val="100000"/>
              </a:lnSpc>
              <a:spcBef>
                <a:spcPts val="25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10" dirty="0">
                <a:latin typeface="Times New Roman"/>
                <a:cs typeface="Times New Roman"/>
              </a:rPr>
              <a:t>La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Categoría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3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especifica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señales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16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MHz: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voz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datos como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Token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Ring 4Mbps,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Base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5" dirty="0">
                <a:latin typeface="Times New Roman"/>
                <a:cs typeface="Times New Roman"/>
              </a:rPr>
              <a:t>T, </a:t>
            </a:r>
            <a:r>
              <a:rPr lang="es-ES" sz="1800" spc="-5" dirty="0">
                <a:latin typeface="Times New Roman"/>
                <a:cs typeface="Times New Roman"/>
              </a:rPr>
              <a:t>RS232,</a:t>
            </a:r>
            <a:r>
              <a:rPr lang="es-ES" sz="1800" spc="-10" dirty="0">
                <a:latin typeface="Times New Roman"/>
                <a:cs typeface="Times New Roman"/>
              </a:rPr>
              <a:t> Sistema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3X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 AS/400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29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Velocidades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operación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hasta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Mbps</a:t>
            </a:r>
            <a:endParaRPr lang="es-ES" sz="18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  <a:spcBef>
                <a:spcPts val="370"/>
              </a:spcBef>
            </a:pPr>
            <a:r>
              <a:rPr lang="es-ES" sz="3600" spc="-5" dirty="0">
                <a:latin typeface="Times New Roman"/>
                <a:cs typeface="Times New Roman"/>
              </a:rPr>
              <a:t>Categoría</a:t>
            </a:r>
            <a:r>
              <a:rPr lang="es-ES" sz="3600" spc="-35" dirty="0">
                <a:latin typeface="Times New Roman"/>
                <a:cs typeface="Times New Roman"/>
              </a:rPr>
              <a:t> </a:t>
            </a:r>
            <a:r>
              <a:rPr lang="es-ES" sz="3600" spc="-5" dirty="0">
                <a:latin typeface="Times New Roman"/>
                <a:cs typeface="Times New Roman"/>
              </a:rPr>
              <a:t>4</a:t>
            </a:r>
            <a:endParaRPr lang="es-ES" sz="3600" dirty="0">
              <a:latin typeface="Times New Roman"/>
              <a:cs typeface="Times New Roman"/>
            </a:endParaRPr>
          </a:p>
          <a:p>
            <a:pPr marL="401955" marR="578485" indent="-172720">
              <a:lnSpc>
                <a:spcPct val="100000"/>
              </a:lnSpc>
              <a:spcBef>
                <a:spcPts val="25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especifica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señales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 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20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MHz: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voz,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Base T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datos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16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Mbps</a:t>
            </a:r>
          </a:p>
          <a:p>
            <a:pPr marL="40195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Velocidades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operación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hasta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16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Mbps</a:t>
            </a:r>
            <a:endParaRPr lang="es-ES" sz="18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  <a:spcBef>
                <a:spcPts val="360"/>
              </a:spcBef>
            </a:pPr>
            <a:r>
              <a:rPr lang="es-ES" sz="3600" spc="-5" dirty="0">
                <a:latin typeface="Times New Roman"/>
                <a:cs typeface="Times New Roman"/>
              </a:rPr>
              <a:t>Categoría</a:t>
            </a:r>
            <a:r>
              <a:rPr lang="es-ES" sz="3600" spc="-35" dirty="0">
                <a:latin typeface="Times New Roman"/>
                <a:cs typeface="Times New Roman"/>
              </a:rPr>
              <a:t> </a:t>
            </a:r>
            <a:r>
              <a:rPr lang="es-ES" sz="3600" spc="-5" dirty="0">
                <a:latin typeface="Times New Roman"/>
                <a:cs typeface="Times New Roman"/>
              </a:rPr>
              <a:t>5</a:t>
            </a:r>
            <a:endParaRPr lang="es-ES" sz="36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54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Se especifica para señales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 100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MHz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marR="46672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Para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Token </a:t>
            </a:r>
            <a:r>
              <a:rPr lang="es-ES" sz="1800" dirty="0">
                <a:latin typeface="Times New Roman"/>
                <a:cs typeface="Times New Roman"/>
              </a:rPr>
              <a:t>Ring</a:t>
            </a:r>
            <a:r>
              <a:rPr lang="es-ES" sz="1800" spc="-5" dirty="0">
                <a:latin typeface="Times New Roman"/>
                <a:cs typeface="Times New Roman"/>
              </a:rPr>
              <a:t> 4/16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Mbps,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BaseT</a:t>
            </a:r>
            <a:r>
              <a:rPr lang="es-ES" sz="1800" spc="-5" dirty="0">
                <a:latin typeface="Times New Roman"/>
                <a:cs typeface="Times New Roman"/>
              </a:rPr>
              <a:t>/100BaseTX/1000BaseT,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RS232,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Sistemas </a:t>
            </a:r>
            <a:r>
              <a:rPr lang="es-ES" sz="1800" spc="-5" dirty="0">
                <a:latin typeface="Times New Roman"/>
                <a:cs typeface="Times New Roman"/>
              </a:rPr>
              <a:t>3X,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AS/400,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FDDI,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ATM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Velocidades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operación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hasta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Gbps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221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4C31-D67F-47CE-82EC-C0CB4A660E97}"/>
              </a:ext>
            </a:extLst>
          </p:cNvPr>
          <p:cNvSpPr txBox="1"/>
          <p:nvPr/>
        </p:nvSpPr>
        <p:spPr>
          <a:xfrm>
            <a:off x="3048886" y="1195242"/>
            <a:ext cx="6097772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9870">
              <a:lnSpc>
                <a:spcPct val="100000"/>
              </a:lnSpc>
              <a:spcBef>
                <a:spcPts val="1270"/>
              </a:spcBef>
            </a:pPr>
            <a:r>
              <a:rPr lang="es-ES" sz="3600" spc="-5" dirty="0">
                <a:latin typeface="Times New Roman"/>
                <a:cs typeface="Times New Roman"/>
              </a:rPr>
              <a:t>Categoría</a:t>
            </a:r>
            <a:r>
              <a:rPr lang="es-ES" sz="3600" spc="-25" dirty="0">
                <a:latin typeface="Times New Roman"/>
                <a:cs typeface="Times New Roman"/>
              </a:rPr>
              <a:t> </a:t>
            </a:r>
            <a:r>
              <a:rPr lang="es-ES" sz="3600" spc="-5" dirty="0">
                <a:latin typeface="Times New Roman"/>
                <a:cs typeface="Times New Roman"/>
              </a:rPr>
              <a:t>5 mejorada</a:t>
            </a:r>
            <a:endParaRPr lang="es-ES" sz="3600" dirty="0">
              <a:latin typeface="Times New Roman"/>
              <a:cs typeface="Times New Roman"/>
            </a:endParaRPr>
          </a:p>
          <a:p>
            <a:pPr marL="401955" marR="455295" indent="-172720">
              <a:lnSpc>
                <a:spcPct val="100000"/>
              </a:lnSpc>
              <a:spcBef>
                <a:spcPts val="25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especifica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señales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 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 MHz,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mayores restricciones de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medidas en frecuencia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marR="46672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Para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Token </a:t>
            </a:r>
            <a:r>
              <a:rPr lang="es-ES" sz="1800" dirty="0">
                <a:latin typeface="Times New Roman"/>
                <a:cs typeface="Times New Roman"/>
              </a:rPr>
              <a:t>Ring</a:t>
            </a:r>
            <a:r>
              <a:rPr lang="es-ES" sz="1800" spc="-5" dirty="0">
                <a:latin typeface="Times New Roman"/>
                <a:cs typeface="Times New Roman"/>
              </a:rPr>
              <a:t> 4/16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Mbps,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BaseT</a:t>
            </a:r>
            <a:r>
              <a:rPr lang="es-ES" sz="1800" spc="-5" dirty="0">
                <a:latin typeface="Times New Roman"/>
                <a:cs typeface="Times New Roman"/>
              </a:rPr>
              <a:t>/100BaseTX/1000BaseT,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RS232,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Sistemas </a:t>
            </a:r>
            <a:r>
              <a:rPr lang="es-ES" sz="1800" spc="-5" dirty="0">
                <a:latin typeface="Times New Roman"/>
                <a:cs typeface="Times New Roman"/>
              </a:rPr>
              <a:t>3X,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AS/400,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FDDI,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ATM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29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Velocidades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operación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hasta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Gbps</a:t>
            </a:r>
            <a:endParaRPr lang="es-ES" sz="1800" dirty="0">
              <a:latin typeface="Times New Roman"/>
              <a:cs typeface="Times New Roman"/>
            </a:endParaRPr>
          </a:p>
          <a:p>
            <a:pPr marL="229870">
              <a:lnSpc>
                <a:spcPct val="100000"/>
              </a:lnSpc>
              <a:spcBef>
                <a:spcPts val="370"/>
              </a:spcBef>
            </a:pPr>
            <a:r>
              <a:rPr lang="es-ES" sz="3600" spc="-5" dirty="0">
                <a:latin typeface="Times New Roman"/>
                <a:cs typeface="Times New Roman"/>
              </a:rPr>
              <a:t>Categoría</a:t>
            </a:r>
            <a:r>
              <a:rPr lang="es-ES" sz="3600" spc="-35" dirty="0">
                <a:latin typeface="Times New Roman"/>
                <a:cs typeface="Times New Roman"/>
              </a:rPr>
              <a:t> </a:t>
            </a:r>
            <a:r>
              <a:rPr lang="es-ES" sz="3600" spc="-5" dirty="0">
                <a:latin typeface="Times New Roman"/>
                <a:cs typeface="Times New Roman"/>
              </a:rPr>
              <a:t>6</a:t>
            </a:r>
            <a:endParaRPr lang="es-ES" sz="36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54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Se especifica para señales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 200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MHz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marR="46672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Para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Token </a:t>
            </a:r>
            <a:r>
              <a:rPr lang="es-ES" sz="1800" dirty="0">
                <a:latin typeface="Times New Roman"/>
                <a:cs typeface="Times New Roman"/>
              </a:rPr>
              <a:t>Ring</a:t>
            </a:r>
            <a:r>
              <a:rPr lang="es-ES" sz="1800" spc="-5" dirty="0">
                <a:latin typeface="Times New Roman"/>
                <a:cs typeface="Times New Roman"/>
              </a:rPr>
              <a:t> 4/16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Mbps,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BaseT</a:t>
            </a:r>
            <a:r>
              <a:rPr lang="es-ES" sz="1800" spc="-5" dirty="0">
                <a:latin typeface="Times New Roman"/>
                <a:cs typeface="Times New Roman"/>
              </a:rPr>
              <a:t>/100BaseTX/1000BaseT,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RS232,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Sistemas </a:t>
            </a:r>
            <a:r>
              <a:rPr lang="es-ES" sz="1800" spc="-5" dirty="0">
                <a:latin typeface="Times New Roman"/>
                <a:cs typeface="Times New Roman"/>
              </a:rPr>
              <a:t>3X,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AS/400,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FDDI,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ATM</a:t>
            </a:r>
            <a:endParaRPr lang="es-ES" sz="1800" dirty="0">
              <a:latin typeface="Times New Roman"/>
              <a:cs typeface="Times New Roman"/>
            </a:endParaRPr>
          </a:p>
          <a:p>
            <a:pPr marL="401955" indent="-172720">
              <a:lnSpc>
                <a:spcPct val="100000"/>
              </a:lnSpc>
              <a:spcBef>
                <a:spcPts val="225"/>
              </a:spcBef>
              <a:buChar char="•"/>
              <a:tabLst>
                <a:tab pos="401955" algn="l"/>
                <a:tab pos="4025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Velocidades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operación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hasta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Gbps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7489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E62E-5A3D-45D8-AC92-E80A984B21B7}"/>
              </a:ext>
            </a:extLst>
          </p:cNvPr>
          <p:cNvSpPr txBox="1"/>
          <p:nvPr/>
        </p:nvSpPr>
        <p:spPr>
          <a:xfrm>
            <a:off x="3047114" y="1552654"/>
            <a:ext cx="6097772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970">
              <a:lnSpc>
                <a:spcPct val="100000"/>
              </a:lnSpc>
            </a:pPr>
            <a:r>
              <a:rPr lang="es-ES" sz="2800" spc="-5" dirty="0">
                <a:solidFill>
                  <a:srgbClr val="3737CA"/>
                </a:solidFill>
                <a:latin typeface="Times New Roman"/>
                <a:cs typeface="Times New Roman"/>
              </a:rPr>
              <a:t>Fibra</a:t>
            </a:r>
            <a:r>
              <a:rPr lang="es-ES" sz="2800" spc="-5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2800" spc="-5" dirty="0">
                <a:solidFill>
                  <a:srgbClr val="3737CA"/>
                </a:solidFill>
                <a:latin typeface="Times New Roman"/>
                <a:cs typeface="Times New Roman"/>
              </a:rPr>
              <a:t>óptica</a:t>
            </a:r>
            <a:endParaRPr lang="es-ES"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s-ES" sz="2000" dirty="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</a:pPr>
            <a:r>
              <a:rPr lang="es-ES" sz="1800" spc="-5" dirty="0">
                <a:latin typeface="Times New Roman"/>
                <a:cs typeface="Times New Roman"/>
              </a:rPr>
              <a:t>Construcción:</a:t>
            </a:r>
            <a:endParaRPr lang="es-ES" sz="1800" dirty="0">
              <a:latin typeface="Times New Roman"/>
              <a:cs typeface="Times New Roman"/>
            </a:endParaRPr>
          </a:p>
          <a:p>
            <a:pPr marL="191770" marR="1551305">
              <a:lnSpc>
                <a:spcPts val="1820"/>
              </a:lnSpc>
              <a:spcBef>
                <a:spcPts val="14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•Núcleo: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elemento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interior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que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conduce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señal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óptica;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diámetro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50</a:t>
            </a:r>
            <a:r>
              <a:rPr lang="es-ES" sz="1800" spc="-5" dirty="0">
                <a:latin typeface="Symbol"/>
                <a:cs typeface="Symbol"/>
              </a:rPr>
              <a:t></a:t>
            </a:r>
            <a:r>
              <a:rPr lang="es-ES" sz="1800" spc="-5" dirty="0">
                <a:latin typeface="Times New Roman"/>
                <a:cs typeface="Times New Roman"/>
              </a:rPr>
              <a:t>m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(mono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multimodo)</a:t>
            </a:r>
            <a:endParaRPr lang="es-ES" sz="1800" dirty="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  <a:spcBef>
                <a:spcPts val="42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•Revestimiento: envuelve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núcleo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su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misión</a:t>
            </a:r>
            <a:r>
              <a:rPr lang="es-ES" sz="1800" spc="-5" dirty="0">
                <a:latin typeface="Times New Roman"/>
                <a:cs typeface="Times New Roman"/>
              </a:rPr>
              <a:t> es confinar</a:t>
            </a:r>
            <a:endParaRPr lang="es-ES" sz="1800" dirty="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  <a:spcBef>
                <a:spcPts val="62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éste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señal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óptica;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diámetro 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125</a:t>
            </a:r>
            <a:r>
              <a:rPr lang="es-ES" sz="1800" spc="-10" dirty="0">
                <a:latin typeface="Symbol"/>
                <a:cs typeface="Symbol"/>
              </a:rPr>
              <a:t></a:t>
            </a:r>
            <a:r>
              <a:rPr lang="es-ES" sz="1800" spc="-10" dirty="0">
                <a:latin typeface="Times New Roman"/>
                <a:cs typeface="Times New Roman"/>
              </a:rPr>
              <a:t>m</a:t>
            </a:r>
            <a:endParaRPr lang="es-ES" sz="1800" dirty="0">
              <a:latin typeface="Times New Roman"/>
              <a:cs typeface="Times New Roman"/>
            </a:endParaRPr>
          </a:p>
          <a:p>
            <a:pPr marL="191770" marR="596265">
              <a:lnSpc>
                <a:spcPct val="100000"/>
              </a:lnSpc>
              <a:spcBef>
                <a:spcPts val="58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•Recubrimiento: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barniz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 </a:t>
            </a:r>
            <a:r>
              <a:rPr lang="es-ES" sz="1800" spc="-5" dirty="0">
                <a:latin typeface="Times New Roman"/>
                <a:cs typeface="Times New Roman"/>
              </a:rPr>
              <a:t>acrilato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silicona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que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dota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fibra</a:t>
            </a:r>
            <a:r>
              <a:rPr lang="es-ES" sz="1800" dirty="0">
                <a:latin typeface="Times New Roman"/>
                <a:cs typeface="Times New Roman"/>
              </a:rPr>
              <a:t>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mayor </a:t>
            </a:r>
            <a:r>
              <a:rPr lang="es-ES" sz="1800" spc="-5" dirty="0">
                <a:latin typeface="Times New Roman"/>
                <a:cs typeface="Times New Roman"/>
              </a:rPr>
              <a:t> resistencia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mecánica;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500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Symbol"/>
                <a:cs typeface="Symbol"/>
              </a:rPr>
              <a:t></a:t>
            </a:r>
            <a:r>
              <a:rPr lang="es-ES" sz="1800" spc="-10" dirty="0">
                <a:latin typeface="Times New Roman"/>
                <a:cs typeface="Times New Roman"/>
              </a:rPr>
              <a:t>m</a:t>
            </a:r>
            <a:r>
              <a:rPr lang="es-ES" sz="1800" spc="-5" dirty="0">
                <a:latin typeface="Times New Roman"/>
                <a:cs typeface="Times New Roman"/>
              </a:rPr>
              <a:t> en los cables </a:t>
            </a:r>
            <a:r>
              <a:rPr lang="es-ES" sz="1800" spc="-5" dirty="0" err="1">
                <a:latin typeface="Times New Roman"/>
                <a:cs typeface="Times New Roman"/>
              </a:rPr>
              <a:t>monofibra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250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Symbol"/>
                <a:cs typeface="Symbol"/>
              </a:rPr>
              <a:t></a:t>
            </a:r>
            <a:r>
              <a:rPr lang="es-ES" sz="1800" spc="-5" dirty="0">
                <a:latin typeface="Times New Roman"/>
                <a:cs typeface="Times New Roman"/>
              </a:rPr>
              <a:t>m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en</a:t>
            </a:r>
            <a:r>
              <a:rPr lang="es-ES" sz="1800" spc="-5" dirty="0">
                <a:latin typeface="Times New Roman"/>
                <a:cs typeface="Times New Roman"/>
              </a:rPr>
              <a:t> cables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multifibra</a:t>
            </a:r>
            <a:r>
              <a:rPr lang="es-ES" sz="1800" spc="-5" dirty="0">
                <a:latin typeface="Times New Roman"/>
                <a:cs typeface="Times New Roman"/>
              </a:rPr>
              <a:t>, con protección secundaria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holgada</a:t>
            </a:r>
            <a:endParaRPr lang="es-ES" sz="1800" dirty="0">
              <a:latin typeface="Times New Roman"/>
              <a:cs typeface="Times New Roman"/>
            </a:endParaRPr>
          </a:p>
          <a:p>
            <a:pPr marL="191770" marR="339725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•Protección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secundaria: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segunda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protección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 permitir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manipulación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fibra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durante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su instalación;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puede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ser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holgada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(fibra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flotante)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ajustada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(más </a:t>
            </a:r>
            <a:r>
              <a:rPr lang="es-ES" sz="1800" spc="-5" dirty="0">
                <a:latin typeface="Times New Roman"/>
                <a:cs typeface="Times New Roman"/>
              </a:rPr>
              <a:t> rígida)</a:t>
            </a:r>
            <a:endParaRPr lang="es-ES" sz="1800" dirty="0">
              <a:latin typeface="Times New Roman"/>
              <a:cs typeface="Times New Roman"/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C79C018D-0FE5-4B5B-893F-163B6239CB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6123" y="1701454"/>
            <a:ext cx="1057656" cy="9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9B5E8D-0DA4-4FC1-AC0C-599422EE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34" y="1347222"/>
            <a:ext cx="7753505" cy="47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3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Ethernet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4A0F9-6404-40C1-B3B7-22A42F455118}"/>
              </a:ext>
            </a:extLst>
          </p:cNvPr>
          <p:cNvSpPr txBox="1"/>
          <p:nvPr/>
        </p:nvSpPr>
        <p:spPr>
          <a:xfrm>
            <a:off x="1572604" y="1608530"/>
            <a:ext cx="9358865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8465" marR="379095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Desarrollada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originalmente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por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Xerox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introducida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mercado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junto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Intel &amp; Digital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Estándar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definido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por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IEEE (Instituto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Ingenieros Eléctricos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Electrónicos)</a:t>
            </a:r>
            <a:r>
              <a:rPr lang="es-ES" sz="1800" spc="19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para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su </a:t>
            </a:r>
            <a:r>
              <a:rPr lang="es-ES" sz="1800" spc="-10" dirty="0">
                <a:latin typeface="Times New Roman"/>
                <a:cs typeface="Times New Roman"/>
              </a:rPr>
              <a:t>uso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público;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conocido </a:t>
            </a:r>
            <a:r>
              <a:rPr lang="es-ES" sz="1800" spc="-10" dirty="0">
                <a:latin typeface="Times New Roman"/>
                <a:cs typeface="Times New Roman"/>
              </a:rPr>
              <a:t>como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Ethernet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802.3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 indent="-172720">
              <a:lnSpc>
                <a:spcPct val="100000"/>
              </a:lnSpc>
              <a:spcBef>
                <a:spcPts val="359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Abarca los dos </a:t>
            </a:r>
            <a:r>
              <a:rPr lang="es-ES" sz="1800" spc="-10" dirty="0" err="1">
                <a:latin typeface="Times New Roman"/>
                <a:cs typeface="Times New Roman"/>
              </a:rPr>
              <a:t>pimeros</a:t>
            </a:r>
            <a:r>
              <a:rPr lang="es-ES" sz="1800" spc="-5" dirty="0">
                <a:latin typeface="Times New Roman"/>
                <a:cs typeface="Times New Roman"/>
              </a:rPr>
              <a:t> niveles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modelo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OSI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 marR="53911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Ethernet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popular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porque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permite</a:t>
            </a:r>
            <a:r>
              <a:rPr lang="es-ES" sz="1800" spc="2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buen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equilibrio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entre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velocidad,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costo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facilidad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de </a:t>
            </a:r>
            <a:r>
              <a:rPr lang="es-ES" sz="1800" spc="-5" dirty="0">
                <a:latin typeface="Times New Roman"/>
                <a:cs typeface="Times New Roman"/>
              </a:rPr>
              <a:t>instalación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 marR="400050" indent="-172720">
              <a:lnSpc>
                <a:spcPct val="100000"/>
              </a:lnSpc>
              <a:spcBef>
                <a:spcPts val="225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Para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redes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Ethernet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que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necesitan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mayores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velocidades,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estableció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norma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Fast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Ethernet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(IEEE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802.3u).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norma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elevó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los límites de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10Mbps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Ethernet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 Mbps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 </a:t>
            </a:r>
            <a:r>
              <a:rPr lang="es-ES" sz="1800" spc="-10" dirty="0">
                <a:latin typeface="Times New Roman"/>
                <a:cs typeface="Times New Roman"/>
              </a:rPr>
              <a:t>cambios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mínimos</a:t>
            </a:r>
            <a:r>
              <a:rPr lang="es-ES" sz="1800" spc="-5" dirty="0">
                <a:latin typeface="Times New Roman"/>
                <a:cs typeface="Times New Roman"/>
              </a:rPr>
              <a:t> 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estructura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del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cableado existente.</a:t>
            </a:r>
            <a:endParaRPr lang="es-ES" sz="1800" dirty="0">
              <a:latin typeface="Times New Roman"/>
              <a:cs typeface="Times New Roman"/>
            </a:endParaRPr>
          </a:p>
          <a:p>
            <a:pPr marL="418465" marR="38798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418465" algn="l"/>
                <a:tab pos="419100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Tres</a:t>
            </a:r>
            <a:r>
              <a:rPr lang="es-ES" sz="1800" spc="-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tipos: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100BASE-TX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uso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 cable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UTP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categoría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5,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100BASE-FX para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uso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 cable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fibra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óptica,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100BASE-T4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permite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uso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 cables</a:t>
            </a:r>
            <a:r>
              <a:rPr lang="es-ES" sz="1800" dirty="0">
                <a:latin typeface="Times New Roman"/>
                <a:cs typeface="Times New Roman"/>
              </a:rPr>
              <a:t> UTP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categoría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3.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La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norma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100BASE-TX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ha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convertido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spc="2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más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popular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debido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su </a:t>
            </a:r>
            <a:r>
              <a:rPr lang="es-ES" sz="1800" spc="-10" dirty="0">
                <a:latin typeface="Times New Roman"/>
                <a:cs typeface="Times New Roman"/>
              </a:rPr>
              <a:t>íntima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compatibilidad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norma Ethernet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10BASE-T</a:t>
            </a:r>
            <a:endParaRPr lang="es-E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2353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Ethernet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195D2-4187-4001-A239-E4EE275F7C8A}"/>
              </a:ext>
            </a:extLst>
          </p:cNvPr>
          <p:cNvSpPr txBox="1"/>
          <p:nvPr/>
        </p:nvSpPr>
        <p:spPr>
          <a:xfrm>
            <a:off x="2814970" y="1561944"/>
            <a:ext cx="6097772" cy="4226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>
              <a:lnSpc>
                <a:spcPct val="100000"/>
              </a:lnSpc>
            </a:pP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Ethernet</a:t>
            </a:r>
            <a:r>
              <a:rPr lang="en-US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-</a:t>
            </a:r>
            <a:r>
              <a:rPr lang="en-US" spc="-2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Nivel</a:t>
            </a:r>
            <a:r>
              <a:rPr lang="en-US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1</a:t>
            </a:r>
            <a:r>
              <a:rPr lang="en-US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(</a:t>
            </a:r>
            <a:r>
              <a:rPr lang="en-US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Físico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304165" marR="635000" indent="-172720">
              <a:lnSpc>
                <a:spcPct val="100000"/>
              </a:lnSpc>
              <a:spcBef>
                <a:spcPts val="795"/>
              </a:spcBef>
              <a:buChar char="•"/>
              <a:tabLst>
                <a:tab pos="304165" algn="l"/>
                <a:tab pos="30480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Un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medio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simple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es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el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portador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de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las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10" dirty="0" err="1">
                <a:latin typeface="Times New Roman"/>
                <a:cs typeface="Times New Roman"/>
              </a:rPr>
              <a:t>transmisiones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de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tráfico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de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datos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23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digitales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sobre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distintos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tipos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de </a:t>
            </a:r>
            <a:r>
              <a:rPr lang="en-US" spc="-5" dirty="0">
                <a:latin typeface="Times New Roman"/>
                <a:cs typeface="Times New Roman"/>
              </a:rPr>
              <a:t>cable.</a:t>
            </a:r>
            <a:endParaRPr lang="en-US" dirty="0">
              <a:latin typeface="Times New Roman"/>
              <a:cs typeface="Times New Roman"/>
            </a:endParaRPr>
          </a:p>
          <a:p>
            <a:pPr marL="504190" lvl="1" indent="-144145">
              <a:lnSpc>
                <a:spcPct val="100000"/>
              </a:lnSpc>
              <a:spcBef>
                <a:spcPts val="240"/>
              </a:spcBef>
              <a:buChar char="–"/>
              <a:tabLst>
                <a:tab pos="504825" algn="l"/>
              </a:tabLst>
            </a:pPr>
            <a:r>
              <a:rPr lang="en-US" spc="-5" dirty="0">
                <a:latin typeface="Times New Roman"/>
                <a:cs typeface="Times New Roman"/>
              </a:rPr>
              <a:t>Coaxial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(thin</a:t>
            </a:r>
            <a:r>
              <a:rPr lang="en-US" spc="-5" dirty="0">
                <a:latin typeface="Times New Roman"/>
                <a:cs typeface="Times New Roman"/>
              </a:rPr>
              <a:t> &amp;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thick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ethernet)</a:t>
            </a:r>
            <a:endParaRPr lang="en-US" dirty="0">
              <a:latin typeface="Times New Roman"/>
              <a:cs typeface="Times New Roman"/>
            </a:endParaRPr>
          </a:p>
          <a:p>
            <a:pPr marL="504190" lvl="1" indent="-144145">
              <a:lnSpc>
                <a:spcPct val="100000"/>
              </a:lnSpc>
              <a:spcBef>
                <a:spcPts val="240"/>
              </a:spcBef>
              <a:buChar char="–"/>
              <a:tabLst>
                <a:tab pos="504825" algn="l"/>
              </a:tabLst>
            </a:pPr>
            <a:r>
              <a:rPr lang="en-US" dirty="0">
                <a:latin typeface="Times New Roman"/>
                <a:cs typeface="Times New Roman"/>
              </a:rPr>
              <a:t>UTP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-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Unshielded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Twisted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Pair</a:t>
            </a:r>
            <a:endParaRPr lang="en-US" dirty="0">
              <a:latin typeface="Times New Roman"/>
              <a:cs typeface="Times New Roman"/>
            </a:endParaRPr>
          </a:p>
          <a:p>
            <a:pPr marL="504190" lvl="1" indent="-144145">
              <a:lnSpc>
                <a:spcPct val="100000"/>
              </a:lnSpc>
              <a:spcBef>
                <a:spcPts val="240"/>
              </a:spcBef>
              <a:buChar char="–"/>
              <a:tabLst>
                <a:tab pos="504825" algn="l"/>
              </a:tabLst>
            </a:pPr>
            <a:r>
              <a:rPr lang="en-US" dirty="0">
                <a:latin typeface="Times New Roman"/>
                <a:cs typeface="Times New Roman"/>
              </a:rPr>
              <a:t>STP</a:t>
            </a:r>
            <a:r>
              <a:rPr lang="en-US" spc="-5" dirty="0">
                <a:latin typeface="Times New Roman"/>
                <a:cs typeface="Times New Roman"/>
              </a:rPr>
              <a:t> -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Shielded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Twisted Pair</a:t>
            </a:r>
            <a:endParaRPr lang="en-US" dirty="0">
              <a:latin typeface="Times New Roman"/>
              <a:cs typeface="Times New Roman"/>
            </a:endParaRPr>
          </a:p>
          <a:p>
            <a:pPr marL="504190" lvl="1" indent="-144145">
              <a:lnSpc>
                <a:spcPct val="100000"/>
              </a:lnSpc>
              <a:spcBef>
                <a:spcPts val="225"/>
              </a:spcBef>
              <a:buChar char="–"/>
              <a:tabLst>
                <a:tab pos="504825" algn="l"/>
              </a:tabLst>
            </a:pPr>
            <a:r>
              <a:rPr lang="en-US" spc="-5" dirty="0" err="1">
                <a:latin typeface="Times New Roman"/>
                <a:cs typeface="Times New Roman"/>
              </a:rPr>
              <a:t>Fibra</a:t>
            </a:r>
            <a:r>
              <a:rPr lang="en-US" spc="-30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óptica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Times New Roman"/>
              <a:buChar char="–"/>
            </a:pPr>
            <a:endParaRPr lang="en-US" dirty="0">
              <a:latin typeface="Times New Roman"/>
              <a:cs typeface="Times New Roman"/>
            </a:endParaRPr>
          </a:p>
          <a:p>
            <a:pPr marL="199390">
              <a:lnSpc>
                <a:spcPct val="100000"/>
              </a:lnSpc>
            </a:pP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Ethernet -</a:t>
            </a:r>
            <a:r>
              <a:rPr lang="en-US" spc="-2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Nivel 2</a:t>
            </a:r>
            <a:r>
              <a:rPr lang="en-US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(</a:t>
            </a:r>
            <a:r>
              <a:rPr lang="en-US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Datos</a:t>
            </a:r>
            <a:r>
              <a:rPr lang="en-US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n-US" spc="-5" dirty="0">
                <a:solidFill>
                  <a:srgbClr val="3737CA"/>
                </a:solidFill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 marL="342265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342265" algn="l"/>
                <a:tab pos="34290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Solo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10" dirty="0">
                <a:latin typeface="Times New Roman"/>
                <a:cs typeface="Times New Roman"/>
              </a:rPr>
              <a:t>un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dispositivo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puede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transmitir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en</a:t>
            </a:r>
            <a:r>
              <a:rPr lang="en-US" spc="-5" dirty="0">
                <a:latin typeface="Times New Roman"/>
                <a:cs typeface="Times New Roman"/>
              </a:rPr>
              <a:t> la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red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la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10" dirty="0" err="1">
                <a:latin typeface="Times New Roman"/>
                <a:cs typeface="Times New Roman"/>
              </a:rPr>
              <a:t>vez</a:t>
            </a:r>
            <a:endParaRPr lang="en-US" dirty="0">
              <a:latin typeface="Times New Roman"/>
              <a:cs typeface="Times New Roman"/>
            </a:endParaRPr>
          </a:p>
          <a:p>
            <a:pPr marL="34226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342265" algn="l"/>
                <a:tab pos="342900" algn="l"/>
              </a:tabLst>
            </a:pPr>
            <a:r>
              <a:rPr lang="en-US" spc="-5" dirty="0" err="1">
                <a:latin typeface="Times New Roman"/>
                <a:cs typeface="Times New Roman"/>
              </a:rPr>
              <a:t>Requieren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para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ello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del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-5" dirty="0" err="1">
                <a:latin typeface="Times New Roman"/>
                <a:cs typeface="Times New Roman"/>
              </a:rPr>
              <a:t>protocolo</a:t>
            </a:r>
            <a:r>
              <a:rPr lang="en-US" dirty="0">
                <a:latin typeface="Times New Roman"/>
                <a:cs typeface="Times New Roman"/>
              </a:rPr>
              <a:t> de</a:t>
            </a:r>
            <a:r>
              <a:rPr lang="en-US" spc="-5" dirty="0">
                <a:latin typeface="Times New Roman"/>
                <a:cs typeface="Times New Roman"/>
              </a:rPr>
              <a:t> acceso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CSMA/CD</a:t>
            </a:r>
            <a:endParaRPr lang="en-US" dirty="0">
              <a:latin typeface="Times New Roman"/>
              <a:cs typeface="Times New Roman"/>
            </a:endParaRPr>
          </a:p>
          <a:p>
            <a:pPr marL="542290" lvl="1" indent="-144145">
              <a:lnSpc>
                <a:spcPct val="100000"/>
              </a:lnSpc>
              <a:spcBef>
                <a:spcPts val="240"/>
              </a:spcBef>
              <a:buChar char="–"/>
              <a:tabLst>
                <a:tab pos="542925" algn="l"/>
              </a:tabLst>
            </a:pPr>
            <a:r>
              <a:rPr lang="en-US" spc="-5" dirty="0">
                <a:latin typeface="Times New Roman"/>
                <a:cs typeface="Times New Roman"/>
              </a:rPr>
              <a:t>Carrier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Sense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Multiple</a:t>
            </a:r>
            <a:r>
              <a:rPr lang="en-US" spc="10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Access</a:t>
            </a:r>
            <a:r>
              <a:rPr lang="en-US" spc="15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/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Collision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Detection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729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Medios físicos existentes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85B9B-EE9C-4D6A-87C3-5F34918C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92" y="1577143"/>
            <a:ext cx="7731489" cy="47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4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n-US" sz="1800" spc="-5" dirty="0"/>
              <a:t>IEEE</a:t>
            </a:r>
            <a:r>
              <a:rPr lang="en-US" sz="1800" spc="-20" dirty="0"/>
              <a:t> </a:t>
            </a:r>
            <a:r>
              <a:rPr lang="en-US" sz="1800" spc="-5" dirty="0"/>
              <a:t>802.3</a:t>
            </a:r>
            <a:r>
              <a:rPr lang="en-US" sz="1800" spc="-15" dirty="0"/>
              <a:t> </a:t>
            </a:r>
            <a:r>
              <a:rPr lang="en-US" sz="1800" spc="-5" dirty="0"/>
              <a:t>-</a:t>
            </a:r>
            <a:r>
              <a:rPr lang="en-US" sz="1800" spc="-25" dirty="0"/>
              <a:t> </a:t>
            </a:r>
            <a:r>
              <a:rPr lang="en-US" sz="1800" spc="-5" dirty="0"/>
              <a:t>Ethernet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85EF5-5399-403A-8D61-9B1D2E23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83" y="1620076"/>
            <a:ext cx="9703853" cy="42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6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20" y="248586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CSMA/CD (</a:t>
            </a:r>
            <a:r>
              <a:rPr lang="en-US" sz="1400" spc="-5" dirty="0">
                <a:latin typeface="Times New Roman"/>
                <a:cs typeface="Times New Roman"/>
              </a:rPr>
              <a:t>Carrier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Sense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Multiple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Access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/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Collision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Times New Roman"/>
                <a:cs typeface="Times New Roman"/>
              </a:rPr>
              <a:t>Detection)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2E6DC-841B-4F3C-A55D-2C8346B1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94" y="1279377"/>
            <a:ext cx="4178842" cy="240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E2360-2A57-4ECF-A550-1FC221A3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53" y="1279377"/>
            <a:ext cx="3928474" cy="2407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4A83A-C58F-4D97-9329-1F58F2CDC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94" y="3953365"/>
            <a:ext cx="4338692" cy="24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8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E4389-4C76-468A-B4E2-A05955D1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99" y="1259273"/>
            <a:ext cx="8210275" cy="509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Introducción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86A86-EA52-4181-A89D-46DE2229A62F}"/>
              </a:ext>
            </a:extLst>
          </p:cNvPr>
          <p:cNvSpPr txBox="1"/>
          <p:nvPr/>
        </p:nvSpPr>
        <p:spPr>
          <a:xfrm>
            <a:off x="-1024956" y="1246912"/>
            <a:ext cx="12685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19885" marR="207645" indent="449580" algn="just">
              <a:spcBef>
                <a:spcPts val="1090"/>
              </a:spcBef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Hoy en día la seguridad informática y la necesidad de garantizar una</a:t>
            </a:r>
            <a:r>
              <a:rPr lang="es-E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alta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disponibilidad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pasado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faceta</a:t>
            </a:r>
            <a:r>
              <a:rPr lang="es-E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importantísima para la mayoría de las empresas, independientemente del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sector al que pertenezcan, debido a la gran dependencia que éstas tienen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multitud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herramientas informáticas: software de gestión, contabilidad,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etc.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01216-4B2B-451B-8DEB-5C9A302885D5}"/>
              </a:ext>
            </a:extLst>
          </p:cNvPr>
          <p:cNvSpPr txBox="1"/>
          <p:nvPr/>
        </p:nvSpPr>
        <p:spPr>
          <a:xfrm>
            <a:off x="-1024956" y="2431741"/>
            <a:ext cx="126851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19885" marR="205105" indent="449580" algn="just"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 finalidad que se persigue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va ser otra más que la de presentar diferentes posibilidades de mejora de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nuestra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infraestructura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informática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podrían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prevenir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aparición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posibles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problemas</a:t>
            </a:r>
            <a:r>
              <a:rPr lang="es-E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es-E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seguridad</a:t>
            </a:r>
            <a:r>
              <a:rPr lang="es-E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s-ES" sz="1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posteriori.</a:t>
            </a:r>
          </a:p>
          <a:p>
            <a:pPr marL="1619885" marR="205105" indent="449580" algn="just">
              <a:spcAft>
                <a:spcPts val="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Así mismo durante este curso expondremos aspectos relacionados con una tecnología que hoy usamos todos es la tecnología 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Wireless 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esta tecnología cubre el uso de radiofrecuencias señales de transmisión de datos, Que nos deben permitir sin el uso de cables ni elementos físicos transmite y gestionar el intercambio de información de forma segura entre las diferentes partes, esto nos crea un reto que es no solamente el entender el sistema tradicional de redes informáticas y su configuración sino también adquirir o al menos comentar aquellos aspectos relacionados con las redes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wireless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 redes wifi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0D471-9A50-4680-B19B-14A2095A9508}"/>
              </a:ext>
            </a:extLst>
          </p:cNvPr>
          <p:cNvSpPr txBox="1"/>
          <p:nvPr/>
        </p:nvSpPr>
        <p:spPr>
          <a:xfrm>
            <a:off x="5878902" y="101514"/>
            <a:ext cx="6443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2560" marR="207010" algn="r">
              <a:spcBef>
                <a:spcPts val="450"/>
              </a:spcBef>
              <a:spcAft>
                <a:spcPts val="0"/>
              </a:spcAft>
            </a:pP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IES</a:t>
            </a:r>
            <a:r>
              <a:rPr lang="es-ES" sz="1800" b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TIEMPOS</a:t>
            </a:r>
            <a:r>
              <a:rPr lang="es-ES" sz="18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MODERNOS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05105" algn="r"/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Zaragoza</a:t>
            </a:r>
            <a:r>
              <a:rPr lang="es-ES" sz="18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es-ES" sz="1800" b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ESPAÑA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219710" algn="r"/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Arturo</a:t>
            </a:r>
            <a:r>
              <a:rPr lang="es-ES" sz="18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Martín</a:t>
            </a:r>
            <a:r>
              <a:rPr lang="es-ES" sz="18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Romero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18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CCDC6-7F65-4A23-9570-1B92BF6E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36" y="1612698"/>
            <a:ext cx="7619999" cy="4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75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0E5E0-C164-4D67-BD14-201018D3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54" y="1558090"/>
            <a:ext cx="7743887" cy="47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2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12F00-1815-4898-99A1-FD76846D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26" y="1621794"/>
            <a:ext cx="7619999" cy="45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23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CC25D-1DD9-4AA5-84B9-8AF84C527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26" y="1592266"/>
            <a:ext cx="7619999" cy="46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99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3A151-9565-4E1D-9695-997D3B7F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75" y="1611253"/>
            <a:ext cx="7502312" cy="46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98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785" y="285698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40DE8B-B587-4232-A600-2A1437D9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26" y="1248639"/>
            <a:ext cx="8344073" cy="51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E3833-2FF6-4C9D-B4E4-5A91113D3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42" y="1657933"/>
            <a:ext cx="7545188" cy="45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C0DF5-AE7C-4B44-87A9-A474945D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94" y="1690445"/>
            <a:ext cx="7800706" cy="47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7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A050E-4C47-45CD-905D-D5CEA482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93" y="1621118"/>
            <a:ext cx="7702125" cy="46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59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49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71980-7235-4027-A903-69CF6523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70" y="1560979"/>
            <a:ext cx="7495004" cy="46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053A6-FCAD-4C8D-A665-C16316631943}"/>
              </a:ext>
            </a:extLst>
          </p:cNvPr>
          <p:cNvSpPr txBox="1"/>
          <p:nvPr/>
        </p:nvSpPr>
        <p:spPr>
          <a:xfrm>
            <a:off x="1311579" y="1609271"/>
            <a:ext cx="6098874" cy="363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970">
              <a:lnSpc>
                <a:spcPct val="100000"/>
              </a:lnSpc>
            </a:pPr>
            <a:r>
              <a:rPr lang="es-ES" sz="3600" spc="-5" dirty="0">
                <a:solidFill>
                  <a:srgbClr val="3737CA"/>
                </a:solidFill>
                <a:latin typeface="Times New Roman"/>
                <a:cs typeface="Times New Roman"/>
              </a:rPr>
              <a:t>Conceptos</a:t>
            </a:r>
            <a:endParaRPr lang="es-ES" sz="3600" dirty="0">
              <a:latin typeface="Times New Roman"/>
              <a:cs typeface="Times New Roman"/>
            </a:endParaRPr>
          </a:p>
          <a:p>
            <a:pPr marL="440055" marR="2153285" indent="-172720">
              <a:lnSpc>
                <a:spcPct val="100000"/>
              </a:lnSpc>
              <a:spcBef>
                <a:spcPts val="254"/>
              </a:spcBef>
              <a:buChar char="•"/>
              <a:tabLst>
                <a:tab pos="440055" algn="l"/>
                <a:tab pos="4406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Con la aparición </a:t>
            </a:r>
            <a:r>
              <a:rPr lang="es-ES" sz="1800" dirty="0">
                <a:latin typeface="Times New Roman"/>
                <a:cs typeface="Times New Roman"/>
              </a:rPr>
              <a:t>de los </a:t>
            </a:r>
            <a:r>
              <a:rPr lang="es-ES" sz="1800" spc="-5" dirty="0">
                <a:latin typeface="Times New Roman"/>
                <a:cs typeface="Times New Roman"/>
              </a:rPr>
              <a:t>entornos </a:t>
            </a:r>
            <a:r>
              <a:rPr lang="es-ES" sz="1800" dirty="0">
                <a:latin typeface="Times New Roman"/>
                <a:cs typeface="Times New Roman"/>
              </a:rPr>
              <a:t>de 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computadoras,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informática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 la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2ª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mitad</a:t>
            </a:r>
            <a:r>
              <a:rPr lang="es-ES" sz="1800" dirty="0">
                <a:latin typeface="Times New Roman"/>
                <a:cs typeface="Times New Roman"/>
              </a:rPr>
              <a:t> de</a:t>
            </a:r>
            <a:r>
              <a:rPr lang="es-ES" sz="1800" spc="-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los</a:t>
            </a:r>
            <a:r>
              <a:rPr lang="es-ES" sz="1800" spc="-5" dirty="0">
                <a:latin typeface="Times New Roman"/>
                <a:cs typeface="Times New Roman"/>
              </a:rPr>
              <a:t> 60,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muchos </a:t>
            </a:r>
            <a:r>
              <a:rPr lang="es-ES" sz="1800" spc="-5" dirty="0">
                <a:latin typeface="Times New Roman"/>
                <a:cs typeface="Times New Roman"/>
              </a:rPr>
              <a:t>terminales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conectaban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directamente al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mainframe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•"/>
            </a:pPr>
            <a:endParaRPr lang="es-ES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Char char="•"/>
            </a:pPr>
            <a:endParaRPr lang="es-ES" sz="2400" dirty="0">
              <a:latin typeface="Times New Roman"/>
              <a:cs typeface="Times New Roman"/>
            </a:endParaRPr>
          </a:p>
          <a:p>
            <a:pPr marL="440055" marR="2008505" indent="-172720">
              <a:lnSpc>
                <a:spcPct val="100000"/>
              </a:lnSpc>
              <a:buChar char="•"/>
              <a:tabLst>
                <a:tab pos="440055" algn="l"/>
                <a:tab pos="4406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Esta topología presentaba limitaciones </a:t>
            </a:r>
            <a:r>
              <a:rPr lang="es-ES" sz="1800" spc="-15" dirty="0">
                <a:latin typeface="Times New Roman"/>
                <a:cs typeface="Times New Roman"/>
              </a:rPr>
              <a:t>ya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que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no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podían</a:t>
            </a:r>
            <a:r>
              <a:rPr lang="es-ES" sz="1800" spc="-10" dirty="0">
                <a:latin typeface="Times New Roman"/>
                <a:cs typeface="Times New Roman"/>
              </a:rPr>
              <a:t> comunicar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2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usuarios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directamente</a:t>
            </a:r>
            <a:endParaRPr lang="es-ES" sz="1800" dirty="0">
              <a:latin typeface="Times New Roman"/>
              <a:cs typeface="Times New Roman"/>
            </a:endParaRPr>
          </a:p>
        </p:txBody>
      </p:sp>
      <p:pic>
        <p:nvPicPr>
          <p:cNvPr id="10" name="object 7">
            <a:extLst>
              <a:ext uri="{FF2B5EF4-FFF2-40B4-BE49-F238E27FC236}">
                <a16:creationId xmlns:a16="http://schemas.microsoft.com/office/drawing/2014/main" id="{526C681A-6BEA-4622-82F3-055F377072F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782" y="1609271"/>
            <a:ext cx="4105687" cy="40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15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49DE4-BDB5-46B8-9C05-1F9B5FBD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1763469"/>
            <a:ext cx="7227848" cy="4306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C5AA3-CC94-4F04-832A-0B19F373F01D}"/>
              </a:ext>
            </a:extLst>
          </p:cNvPr>
          <p:cNvSpPr txBox="1"/>
          <p:nvPr/>
        </p:nvSpPr>
        <p:spPr>
          <a:xfrm>
            <a:off x="8717224" y="1654685"/>
            <a:ext cx="32822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12529"/>
                </a:solidFill>
                <a:effectLst/>
                <a:latin typeface="-apple-system"/>
              </a:rPr>
              <a:t>La Red Digital de Servicios Integrados (RDSI) se refiere a un sistema de red estándar para la transmisión de datos a través de líneas telefónicas de cobre.</a:t>
            </a:r>
            <a:r>
              <a:rPr lang="es-ES" b="0" i="0" u="none" strike="noStrike" baseline="30000" dirty="0">
                <a:solidFill>
                  <a:srgbClr val="3A9AF9"/>
                </a:solidFill>
                <a:effectLst/>
                <a:latin typeface="-apple-system"/>
                <a:hlinkClick r:id="rId3"/>
              </a:rPr>
              <a:t>[1]</a:t>
            </a:r>
            <a:r>
              <a:rPr lang="es-ES" b="0" i="0" dirty="0">
                <a:solidFill>
                  <a:srgbClr val="212529"/>
                </a:solidFill>
                <a:effectLst/>
                <a:latin typeface="-apple-system"/>
              </a:rPr>
              <a:t> A través de esta línea de comunicación se pueden enviar diferentes tipos de datos, incluyendo paquetes de datos de Internet, datos de voz y señalización para las conexiones. Un sistema de red RDSI ejecuta una red con conmutación de circuitos, pero también soporta la </a:t>
            </a:r>
            <a:r>
              <a:rPr lang="es-ES" b="0" i="0" u="none" strike="noStrike" dirty="0">
                <a:solidFill>
                  <a:srgbClr val="3A9AF9"/>
                </a:solidFill>
                <a:effectLst/>
                <a:latin typeface="-apple-system"/>
                <a:hlinkClick r:id="rId4"/>
              </a:rPr>
              <a:t>conmutación de paquetes</a:t>
            </a:r>
            <a:r>
              <a:rPr lang="es-ES" b="0" i="0" dirty="0">
                <a:solidFill>
                  <a:srgbClr val="212529"/>
                </a:solidFill>
                <a:effectLst/>
                <a:latin typeface="-apple-system"/>
              </a:rPr>
              <a:t> para la transmisión de datos.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66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4A671-461C-4CDC-94FA-4C99A18A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43" y="1695794"/>
            <a:ext cx="8351937" cy="45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Elementos activos de la red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44DD1-BA5B-4CA8-87F6-5B449681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14" y="1638387"/>
            <a:ext cx="7507420" cy="46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0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Glosario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6DF80-3745-4153-826D-F612347F16E5}"/>
              </a:ext>
            </a:extLst>
          </p:cNvPr>
          <p:cNvSpPr txBox="1"/>
          <p:nvPr/>
        </p:nvSpPr>
        <p:spPr>
          <a:xfrm>
            <a:off x="1454002" y="1874728"/>
            <a:ext cx="102738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570" marR="2611120">
              <a:lnSpc>
                <a:spcPct val="150000"/>
              </a:lnSpc>
              <a:spcBef>
                <a:spcPts val="655"/>
              </a:spcBef>
            </a:pP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Fast ethernet: </a:t>
            </a:r>
            <a:r>
              <a:rPr lang="es-ES" sz="1800" spc="-5" dirty="0">
                <a:latin typeface="Times New Roman"/>
                <a:cs typeface="Times New Roman"/>
              </a:rPr>
              <a:t>estándar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100Mbps </a:t>
            </a:r>
            <a:r>
              <a:rPr lang="es-ES" sz="1800" spc="-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Gigabit</a:t>
            </a:r>
            <a:r>
              <a:rPr lang="es-ES" sz="1800" spc="-1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ethernet:</a:t>
            </a:r>
            <a:r>
              <a:rPr lang="es-ES" sz="1800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estándar de 1Gbps</a:t>
            </a:r>
            <a:endParaRPr lang="es-ES" sz="1800" dirty="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Half</a:t>
            </a:r>
            <a:r>
              <a:rPr lang="es-ES" sz="1800" spc="-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duplex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/full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10" dirty="0" err="1">
                <a:solidFill>
                  <a:srgbClr val="3737CA"/>
                </a:solidFill>
                <a:latin typeface="Times New Roman"/>
                <a:cs typeface="Times New Roman"/>
              </a:rPr>
              <a:t>duplex</a:t>
            </a:r>
            <a:r>
              <a:rPr lang="es-ES" sz="1800" spc="-10" dirty="0">
                <a:solidFill>
                  <a:srgbClr val="3737CA"/>
                </a:solidFill>
                <a:latin typeface="Times New Roman"/>
                <a:cs typeface="Times New Roman"/>
              </a:rPr>
              <a:t>:</a:t>
            </a:r>
            <a:r>
              <a:rPr lang="es-ES" sz="1800" spc="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transmisión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 err="1">
                <a:latin typeface="Times New Roman"/>
                <a:cs typeface="Times New Roman"/>
              </a:rPr>
              <a:t>uni</a:t>
            </a:r>
            <a:r>
              <a:rPr lang="es-ES" sz="1800" spc="-5" dirty="0">
                <a:latin typeface="Times New Roman"/>
                <a:cs typeface="Times New Roman"/>
              </a:rPr>
              <a:t>/bidireccional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respectivamente</a:t>
            </a:r>
            <a:endParaRPr lang="es-ES" sz="1800" dirty="0">
              <a:latin typeface="Times New Roman"/>
              <a:cs typeface="Times New Roman"/>
            </a:endParaRPr>
          </a:p>
          <a:p>
            <a:pPr marL="115570" marR="459105" algn="just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Apilable (</a:t>
            </a:r>
            <a:r>
              <a:rPr lang="es-ES" sz="1800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stack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): </a:t>
            </a:r>
            <a:r>
              <a:rPr lang="es-ES" sz="1800" spc="-5" dirty="0">
                <a:latin typeface="Times New Roman"/>
                <a:cs typeface="Times New Roman"/>
              </a:rPr>
              <a:t>capacidad de enlazar dos equipos </a:t>
            </a:r>
            <a:r>
              <a:rPr lang="es-ES" sz="1800" spc="-10" dirty="0">
                <a:latin typeface="Times New Roman"/>
                <a:cs typeface="Times New Roman"/>
              </a:rPr>
              <a:t>mediante un </a:t>
            </a:r>
            <a:r>
              <a:rPr lang="es-ES" sz="1800" spc="-5" dirty="0">
                <a:latin typeface="Times New Roman"/>
                <a:cs typeface="Times New Roman"/>
              </a:rPr>
              <a:t>bus específico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propietario; concepto válido </a:t>
            </a:r>
            <a:r>
              <a:rPr lang="es-ES" sz="1800" spc="-10" dirty="0">
                <a:latin typeface="Times New Roman"/>
                <a:cs typeface="Times New Roman"/>
              </a:rPr>
              <a:t>tanto </a:t>
            </a:r>
            <a:r>
              <a:rPr lang="es-ES" sz="1800" spc="-5" dirty="0">
                <a:latin typeface="Times New Roman"/>
                <a:cs typeface="Times New Roman"/>
              </a:rPr>
              <a:t>para </a:t>
            </a:r>
            <a:r>
              <a:rPr lang="es-ES" sz="1800" spc="-10" dirty="0" err="1">
                <a:latin typeface="Times New Roman"/>
                <a:cs typeface="Times New Roman"/>
              </a:rPr>
              <a:t>switch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como para </a:t>
            </a:r>
            <a:r>
              <a:rPr lang="es-ES" sz="1800" spc="-5" dirty="0" err="1">
                <a:latin typeface="Times New Roman"/>
                <a:cs typeface="Times New Roman"/>
              </a:rPr>
              <a:t>hub</a:t>
            </a:r>
            <a:r>
              <a:rPr lang="es-ES" sz="1800" spc="-5" dirty="0">
                <a:latin typeface="Times New Roman"/>
                <a:cs typeface="Times New Roman"/>
              </a:rPr>
              <a:t> (en este caso </a:t>
            </a:r>
            <a:r>
              <a:rPr lang="es-ES" sz="1800" spc="-10" dirty="0">
                <a:latin typeface="Times New Roman"/>
                <a:cs typeface="Times New Roman"/>
              </a:rPr>
              <a:t>no </a:t>
            </a:r>
            <a:r>
              <a:rPr lang="es-ES" sz="1800" spc="-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aumentan </a:t>
            </a:r>
            <a:r>
              <a:rPr lang="es-ES" sz="1800" spc="-5" dirty="0">
                <a:latin typeface="Times New Roman"/>
                <a:cs typeface="Times New Roman"/>
              </a:rPr>
              <a:t>las etapas 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repetición)</a:t>
            </a:r>
            <a:endParaRPr lang="es-ES" sz="1800" dirty="0">
              <a:latin typeface="Times New Roman"/>
              <a:cs typeface="Times New Roman"/>
            </a:endParaRPr>
          </a:p>
          <a:p>
            <a:pPr marL="115570" algn="just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MDIX:</a:t>
            </a:r>
            <a:r>
              <a:rPr lang="es-ES" sz="1800" spc="1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conmutador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 </a:t>
            </a:r>
            <a:r>
              <a:rPr lang="es-ES" sz="1800" spc="-10" dirty="0">
                <a:latin typeface="Times New Roman"/>
                <a:cs typeface="Times New Roman"/>
              </a:rPr>
              <a:t>modificar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los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TX/RX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(cascada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entre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equipos)</a:t>
            </a:r>
            <a:endParaRPr lang="es-ES" sz="1800" dirty="0">
              <a:latin typeface="Times New Roman"/>
              <a:cs typeface="Times New Roman"/>
            </a:endParaRPr>
          </a:p>
          <a:p>
            <a:pPr marL="115570" marR="833755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Gestionable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SNMP: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protocolo de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gestión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red;</a:t>
            </a:r>
            <a:r>
              <a:rPr lang="es-ES" sz="1800" spc="-10" dirty="0">
                <a:latin typeface="Times New Roman"/>
                <a:cs typeface="Times New Roman"/>
              </a:rPr>
              <a:t> permite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monitorizar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configurar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electrónica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-10" dirty="0">
                <a:latin typeface="Times New Roman"/>
                <a:cs typeface="Times New Roman"/>
              </a:rPr>
              <a:t> red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que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soporta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este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protocolo</a:t>
            </a:r>
            <a:endParaRPr lang="es-ES" sz="1800" dirty="0">
              <a:latin typeface="Times New Roman"/>
              <a:cs typeface="Times New Roman"/>
            </a:endParaRPr>
          </a:p>
          <a:p>
            <a:pPr marL="115570" marR="393700" algn="just">
              <a:lnSpc>
                <a:spcPct val="100000"/>
              </a:lnSpc>
              <a:spcBef>
                <a:spcPts val="600"/>
              </a:spcBef>
            </a:pPr>
            <a:r>
              <a:rPr lang="es-ES" sz="1800" spc="-5" dirty="0" err="1">
                <a:solidFill>
                  <a:srgbClr val="3737CA"/>
                </a:solidFill>
                <a:latin typeface="Times New Roman"/>
                <a:cs typeface="Times New Roman"/>
              </a:rPr>
              <a:t>Uplink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 (módulo </a:t>
            </a:r>
            <a:r>
              <a:rPr lang="es-ES" sz="1800" dirty="0">
                <a:solidFill>
                  <a:srgbClr val="3737CA"/>
                </a:solidFill>
                <a:latin typeface="Times New Roman"/>
                <a:cs typeface="Times New Roman"/>
              </a:rPr>
              <a:t>de </a:t>
            </a:r>
            <a:r>
              <a:rPr lang="es-ES" sz="1800" spc="-5" dirty="0">
                <a:solidFill>
                  <a:srgbClr val="3737CA"/>
                </a:solidFill>
                <a:latin typeface="Times New Roman"/>
                <a:cs typeface="Times New Roman"/>
              </a:rPr>
              <a:t>expansión): </a:t>
            </a:r>
            <a:r>
              <a:rPr lang="es-ES" sz="1800" spc="-5" dirty="0">
                <a:latin typeface="Times New Roman"/>
                <a:cs typeface="Times New Roman"/>
              </a:rPr>
              <a:t>ranura </a:t>
            </a:r>
            <a:r>
              <a:rPr lang="es-ES" sz="1800" spc="-10" dirty="0">
                <a:latin typeface="Times New Roman"/>
                <a:cs typeface="Times New Roman"/>
              </a:rPr>
              <a:t>que permite </a:t>
            </a:r>
            <a:r>
              <a:rPr lang="es-ES" sz="1800" spc="-5" dirty="0">
                <a:latin typeface="Times New Roman"/>
                <a:cs typeface="Times New Roman"/>
              </a:rPr>
              <a:t>la incorporación de diversos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tipos 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módulos</a:t>
            </a:r>
            <a:r>
              <a:rPr lang="es-ES" sz="1800" spc="-5" dirty="0">
                <a:latin typeface="Times New Roman"/>
                <a:cs typeface="Times New Roman"/>
              </a:rPr>
              <a:t> en el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equipo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para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por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ejemplo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conectarse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</a:t>
            </a:r>
            <a:r>
              <a:rPr lang="es-ES" sz="1800" spc="-10" dirty="0">
                <a:latin typeface="Times New Roman"/>
                <a:cs typeface="Times New Roman"/>
              </a:rPr>
              <a:t> un</a:t>
            </a:r>
            <a:r>
              <a:rPr lang="es-ES" sz="1800" spc="-5" dirty="0">
                <a:latin typeface="Times New Roman"/>
                <a:cs typeface="Times New Roman"/>
              </a:rPr>
              <a:t> troncal</a:t>
            </a:r>
            <a:endParaRPr lang="es-E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5278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Token Ring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8E60-44C8-4288-AA59-0E7CD864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97" y="1666967"/>
            <a:ext cx="7416919" cy="4705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DA410-EC16-4771-A9BA-4FA99EABB5BC}"/>
              </a:ext>
            </a:extLst>
          </p:cNvPr>
          <p:cNvSpPr txBox="1"/>
          <p:nvPr/>
        </p:nvSpPr>
        <p:spPr>
          <a:xfrm>
            <a:off x="9080029" y="1911480"/>
            <a:ext cx="2065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 </a:t>
            </a:r>
            <a:r>
              <a:rPr lang="es-ES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Multistation</a:t>
            </a:r>
            <a:r>
              <a:rPr lang="es-ES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Access </a:t>
            </a:r>
            <a:r>
              <a:rPr lang="es-ES" b="1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Unit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s-E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MAU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 </a:t>
            </a:r>
            <a:r>
              <a:rPr lang="es-E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MSAU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), unidad de acceso a múltiples estaciones, es un </a:t>
            </a:r>
            <a:r>
              <a:rPr lang="es-E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ncentrador"/>
              </a:rPr>
              <a:t>concentrador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 </a:t>
            </a:r>
            <a:r>
              <a:rPr lang="es-E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Cableado estructurado"/>
              </a:rPr>
              <a:t>cableado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 cual se conectan todas las estaciones finales de una red </a:t>
            </a:r>
            <a:r>
              <a:rPr lang="es-E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oken Ring"/>
              </a:rPr>
              <a:t>Token Ring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s-E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IEEE"/>
              </a:rPr>
              <a:t>IEEE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E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802.5"/>
              </a:rPr>
              <a:t>802.5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5730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Sistemas de cableado estructurado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3356F-A2E3-4FFB-A4D5-BA01FD60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03" y="1621118"/>
            <a:ext cx="7619999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5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Sistemas de cableado estructurado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96002-75B2-46A9-B1EC-4201C243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13" y="1680918"/>
            <a:ext cx="7529453" cy="47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1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b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</a:br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Sistemas de cableado estructurado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541E9A-C5DF-4D20-A1C7-983549B3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97" y="1680918"/>
            <a:ext cx="7456808" cy="46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GNS3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3" name="Online Media 2" title="Curso GNS3 - Episodio 1 - Conceptos Básicos">
            <a:hlinkClick r:id="" action="ppaction://media"/>
            <a:extLst>
              <a:ext uri="{FF2B5EF4-FFF2-40B4-BE49-F238E27FC236}">
                <a16:creationId xmlns:a16="http://schemas.microsoft.com/office/drawing/2014/main" id="{93707E91-5071-4AB5-9AB2-AEC86AD5BE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6204" y="1331223"/>
            <a:ext cx="8911687" cy="5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GNS3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59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9" name="Online Media 8" title="Curso GNS3   Episodio 2   Proceso de instalación">
            <a:hlinkClick r:id="" action="ppaction://media"/>
            <a:extLst>
              <a:ext uri="{FF2B5EF4-FFF2-40B4-BE49-F238E27FC236}">
                <a16:creationId xmlns:a16="http://schemas.microsoft.com/office/drawing/2014/main" id="{7D2E6753-5AAD-46C0-ADD2-4CEB0EA024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3892" y="1152907"/>
            <a:ext cx="9304069" cy="525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EB051-2BBA-44CF-9148-044C4C7F1A04}"/>
              </a:ext>
            </a:extLst>
          </p:cNvPr>
          <p:cNvSpPr txBox="1"/>
          <p:nvPr/>
        </p:nvSpPr>
        <p:spPr>
          <a:xfrm>
            <a:off x="921695" y="1761747"/>
            <a:ext cx="6098874" cy="368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3670">
              <a:lnSpc>
                <a:spcPct val="100000"/>
              </a:lnSpc>
            </a:pPr>
            <a:r>
              <a:rPr lang="es-ES" sz="4000" spc="-5" dirty="0">
                <a:solidFill>
                  <a:srgbClr val="3737CA"/>
                </a:solidFill>
                <a:latin typeface="Times New Roman"/>
                <a:cs typeface="Times New Roman"/>
              </a:rPr>
              <a:t>Aparición</a:t>
            </a:r>
            <a:r>
              <a:rPr lang="es-ES" sz="4000" spc="-2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4000" spc="-5" dirty="0">
                <a:solidFill>
                  <a:srgbClr val="3737CA"/>
                </a:solidFill>
                <a:latin typeface="Times New Roman"/>
                <a:cs typeface="Times New Roman"/>
              </a:rPr>
              <a:t>del</a:t>
            </a:r>
            <a:r>
              <a:rPr lang="es-ES" sz="4000" spc="-25" dirty="0">
                <a:solidFill>
                  <a:srgbClr val="3737CA"/>
                </a:solidFill>
                <a:latin typeface="Times New Roman"/>
                <a:cs typeface="Times New Roman"/>
              </a:rPr>
              <a:t> </a:t>
            </a:r>
            <a:r>
              <a:rPr lang="es-ES" sz="4000" spc="-5" dirty="0">
                <a:solidFill>
                  <a:srgbClr val="3737CA"/>
                </a:solidFill>
                <a:latin typeface="Times New Roman"/>
                <a:cs typeface="Times New Roman"/>
              </a:rPr>
              <a:t>PC</a:t>
            </a:r>
            <a:endParaRPr lang="es-ES" sz="4000" dirty="0">
              <a:latin typeface="Times New Roman"/>
              <a:cs typeface="Times New Roman"/>
            </a:endParaRPr>
          </a:p>
          <a:p>
            <a:pPr marL="39370" marR="2298065">
              <a:lnSpc>
                <a:spcPct val="100000"/>
              </a:lnSpc>
              <a:spcBef>
                <a:spcPts val="1395"/>
              </a:spcBef>
            </a:pPr>
            <a:r>
              <a:rPr lang="es-ES" sz="1800" spc="-5" dirty="0">
                <a:latin typeface="Times New Roman"/>
                <a:cs typeface="Times New Roman"/>
              </a:rPr>
              <a:t>•En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1981,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IBM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introduce el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concepto </a:t>
            </a:r>
            <a:r>
              <a:rPr lang="es-ES" sz="1800" dirty="0">
                <a:latin typeface="Times New Roman"/>
                <a:cs typeface="Times New Roman"/>
              </a:rPr>
              <a:t>de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5" dirty="0">
                <a:latin typeface="Times New Roman"/>
                <a:cs typeface="Times New Roman"/>
              </a:rPr>
              <a:t>PC</a:t>
            </a:r>
            <a:r>
              <a:rPr lang="es-ES" sz="1800" dirty="0">
                <a:latin typeface="Times New Roman"/>
                <a:cs typeface="Times New Roman"/>
              </a:rPr>
              <a:t> y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 </a:t>
            </a:r>
            <a:r>
              <a:rPr lang="es-ES" sz="1800" spc="-210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entorno de los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ordenadores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cambia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radicalmente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s-ES" sz="2000" dirty="0">
              <a:latin typeface="Times New Roman"/>
              <a:cs typeface="Times New Roman"/>
            </a:endParaRPr>
          </a:p>
          <a:p>
            <a:pPr marL="80010" indent="-41275">
              <a:lnSpc>
                <a:spcPct val="100000"/>
              </a:lnSpc>
              <a:buSzPct val="88888"/>
              <a:buChar char="•"/>
              <a:tabLst>
                <a:tab pos="80645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El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5" dirty="0">
                <a:latin typeface="Times New Roman"/>
                <a:cs typeface="Times New Roman"/>
              </a:rPr>
              <a:t>PC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da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usuario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mucha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más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flexibilidad</a:t>
            </a:r>
            <a:endParaRPr lang="es-E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Char char="•"/>
            </a:pPr>
            <a:endParaRPr lang="es-ES" sz="1800" dirty="0">
              <a:latin typeface="Times New Roman"/>
              <a:cs typeface="Times New Roman"/>
            </a:endParaRPr>
          </a:p>
          <a:p>
            <a:pPr marL="39370" marR="2180590">
              <a:lnSpc>
                <a:spcPct val="100000"/>
              </a:lnSpc>
              <a:buSzPct val="88888"/>
              <a:buChar char="•"/>
              <a:tabLst>
                <a:tab pos="80645" algn="l"/>
              </a:tabLst>
            </a:pPr>
            <a:r>
              <a:rPr lang="es-ES" sz="1800" dirty="0">
                <a:latin typeface="Times New Roman"/>
                <a:cs typeface="Times New Roman"/>
              </a:rPr>
              <a:t>El </a:t>
            </a:r>
            <a:r>
              <a:rPr lang="es-ES" sz="1800" spc="-5" dirty="0">
                <a:latin typeface="Times New Roman"/>
                <a:cs typeface="Times New Roman"/>
              </a:rPr>
              <a:t>software </a:t>
            </a:r>
            <a:r>
              <a:rPr lang="es-ES" sz="1800" dirty="0">
                <a:latin typeface="Times New Roman"/>
                <a:cs typeface="Times New Roman"/>
              </a:rPr>
              <a:t>de </a:t>
            </a:r>
            <a:r>
              <a:rPr lang="es-ES" sz="1800" spc="-5" dirty="0">
                <a:latin typeface="Times New Roman"/>
                <a:cs typeface="Times New Roman"/>
              </a:rPr>
              <a:t>emulación permite conectar </a:t>
            </a:r>
            <a:r>
              <a:rPr lang="es-ES" sz="1800" dirty="0">
                <a:latin typeface="Times New Roman"/>
                <a:cs typeface="Times New Roman"/>
              </a:rPr>
              <a:t>los </a:t>
            </a:r>
            <a:r>
              <a:rPr lang="es-ES" sz="1800" spc="5" dirty="0">
                <a:latin typeface="Times New Roman"/>
                <a:cs typeface="Times New Roman"/>
              </a:rPr>
              <a:t>PC </a:t>
            </a:r>
            <a:r>
              <a:rPr lang="es-ES" sz="1800" spc="-2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al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mainframe,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manteniendo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así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dirty="0">
                <a:latin typeface="Times New Roman"/>
                <a:cs typeface="Times New Roman"/>
              </a:rPr>
              <a:t>la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compatibilidad </a:t>
            </a:r>
            <a:r>
              <a:rPr lang="es-ES" sz="1800" dirty="0">
                <a:latin typeface="Times New Roman"/>
                <a:cs typeface="Times New Roman"/>
              </a:rPr>
              <a:t> con </a:t>
            </a:r>
            <a:r>
              <a:rPr lang="es-ES" sz="1800" spc="-5" dirty="0">
                <a:latin typeface="Times New Roman"/>
                <a:cs typeface="Times New Roman"/>
              </a:rPr>
              <a:t>los sistemas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existentes</a:t>
            </a:r>
            <a:endParaRPr lang="es-ES" sz="1800" dirty="0">
              <a:latin typeface="Times New Roman"/>
              <a:cs typeface="Times New Roman"/>
            </a:endParaRPr>
          </a:p>
        </p:txBody>
      </p:sp>
      <p:pic>
        <p:nvPicPr>
          <p:cNvPr id="8" name="object 2">
            <a:extLst>
              <a:ext uri="{FF2B5EF4-FFF2-40B4-BE49-F238E27FC236}">
                <a16:creationId xmlns:a16="http://schemas.microsoft.com/office/drawing/2014/main" id="{71438414-328A-4AF8-B1FD-BE5DDE5B7D8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340" y="1515735"/>
            <a:ext cx="4774173" cy="4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2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GNS3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pic>
        <p:nvPicPr>
          <p:cNvPr id="9" name="Online Media 8" title="Curso GNS3   Episodio 3   Emulación de Equipos en Red">
            <a:hlinkClick r:id="" action="ppaction://media"/>
            <a:extLst>
              <a:ext uri="{FF2B5EF4-FFF2-40B4-BE49-F238E27FC236}">
                <a16:creationId xmlns:a16="http://schemas.microsoft.com/office/drawing/2014/main" id="{62B57942-731B-4B1A-A024-751A0A45CD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4446" y="1331224"/>
            <a:ext cx="8911687" cy="5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GNS3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29EDA-CFE2-4690-B276-748A8394B96E}"/>
              </a:ext>
            </a:extLst>
          </p:cNvPr>
          <p:cNvSpPr txBox="1"/>
          <p:nvPr/>
        </p:nvSpPr>
        <p:spPr>
          <a:xfrm>
            <a:off x="1553241" y="1252261"/>
            <a:ext cx="995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Manejo de los </a:t>
            </a:r>
            <a:r>
              <a:rPr lang="es-E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VPcs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407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GNS3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29EDA-CFE2-4690-B276-748A8394B96E}"/>
              </a:ext>
            </a:extLst>
          </p:cNvPr>
          <p:cNvSpPr txBox="1"/>
          <p:nvPr/>
        </p:nvSpPr>
        <p:spPr>
          <a:xfrm>
            <a:off x="1553241" y="1252261"/>
            <a:ext cx="995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Manejo de los </a:t>
            </a:r>
            <a:r>
              <a:rPr lang="es-E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Router</a:t>
            </a:r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Cisco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048A6-A4FE-4957-B346-51C04FAFBE5E}"/>
              </a:ext>
            </a:extLst>
          </p:cNvPr>
          <p:cNvSpPr txBox="1"/>
          <p:nvPr/>
        </p:nvSpPr>
        <p:spPr>
          <a:xfrm>
            <a:off x="921695" y="1989452"/>
            <a:ext cx="99513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Consultar el estado de las conexiones: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Ver estado de conexiones por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ip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sh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ip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int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br</a:t>
            </a:r>
            <a:endParaRPr lang="es-E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Conocer la version : </a:t>
            </a:r>
            <a:r>
              <a:rPr lang="es-E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</a:t>
            </a:r>
            <a:r>
              <a:rPr lang="es-E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Mostrar el inventario: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sh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inventory</a:t>
            </a:r>
            <a:endParaRPr lang="es-E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Modo de configuración: con 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Configuración genérica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Conf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Line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console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No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exec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-timeout ( activo siempre)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Hostname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RA1 ( cambiar nombre del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router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Para salir de la configuración : end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Para escribir la configuración: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wr</a:t>
            </a:r>
            <a:endParaRPr lang="es-E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Configuración de un elemento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Conf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Int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fastEthernet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0/0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No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sh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( no shutdown)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ROUT1(config-if)#no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switchport</a:t>
            </a:r>
            <a:endParaRPr lang="es-E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*Mar  1 00:17:37.327: %LINEPROTO-5-UPDOWN: Line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protocol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on Interface Vlan1,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changed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state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to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down</a:t>
            </a:r>
            <a:endParaRPr lang="es-ES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ROUT1(config-if)#ip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ROUT1(config-if)#ip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*Mar  1 00:17:39.483: %LINEPROTO-5-UPDOWN: Line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protocol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on Interface FastEthernet0/0,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changed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state</a:t>
            </a: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 to up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ROUT1(config-if)#ip add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02122"/>
                </a:solidFill>
                <a:latin typeface="Arial" panose="020B0604020202020204" pitchFamily="34" charset="0"/>
              </a:rPr>
              <a:t>ROUT1(config-if)#ip address </a:t>
            </a:r>
            <a:r>
              <a:rPr lang="es-ES" sz="1200">
                <a:solidFill>
                  <a:srgbClr val="202122"/>
                </a:solidFill>
                <a:latin typeface="Arial" panose="020B0604020202020204" pitchFamily="34" charset="0"/>
              </a:rPr>
              <a:t>192.168.2.1 255.255.255.0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212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Referencias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8122-60E4-41CF-A022-24D2BE1E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23068"/>
            <a:ext cx="8915400" cy="45108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D3F1C-D258-47AA-9D5D-E60CBEA76BD0}"/>
              </a:ext>
            </a:extLst>
          </p:cNvPr>
          <p:cNvSpPr txBox="1"/>
          <p:nvPr/>
        </p:nvSpPr>
        <p:spPr>
          <a:xfrm>
            <a:off x="2006896" y="1538402"/>
            <a:ext cx="730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https://es.calameo.com/read/00257116050d956c09260</a:t>
            </a:r>
            <a:r>
              <a:rPr lang="es-ES" dirty="0"/>
              <a:t> </a:t>
            </a:r>
          </a:p>
        </p:txBody>
      </p:sp>
      <p:pic>
        <p:nvPicPr>
          <p:cNvPr id="7" name="Online Media 6" title="Download and install Fortigate firewall image in GNS3">
            <a:hlinkClick r:id="" action="ppaction://media"/>
            <a:extLst>
              <a:ext uri="{FF2B5EF4-FFF2-40B4-BE49-F238E27FC236}">
                <a16:creationId xmlns:a16="http://schemas.microsoft.com/office/drawing/2014/main" id="{387C9AC7-9473-4D70-9100-FA6ED35CC3B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11579" y="2092400"/>
            <a:ext cx="2540000" cy="1435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830F7-625A-4280-A841-4AF29A6638C5}"/>
              </a:ext>
            </a:extLst>
          </p:cNvPr>
          <p:cNvSpPr txBox="1"/>
          <p:nvPr/>
        </p:nvSpPr>
        <p:spPr>
          <a:xfrm>
            <a:off x="826681" y="3678397"/>
            <a:ext cx="37134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hlinkClick r:id="rId5"/>
              </a:rPr>
              <a:t>https://www.youtube.com/watch?v=LkpG1PdF_bA</a:t>
            </a:r>
            <a:r>
              <a:rPr lang="es-ES" sz="11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B060D-7EB8-47E8-B204-219F948DA002}"/>
              </a:ext>
            </a:extLst>
          </p:cNvPr>
          <p:cNvSpPr txBox="1"/>
          <p:nvPr/>
        </p:nvSpPr>
        <p:spPr>
          <a:xfrm>
            <a:off x="802693" y="424871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6"/>
              </a:rPr>
              <a:t>http://protechgurus.com/how-to-use-vpcs-in-gns3/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8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Referencias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8122-60E4-41CF-A022-24D2BE1E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23068"/>
            <a:ext cx="8915400" cy="45108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118ED-B911-4726-BB70-4D285E21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B9257-0C06-43EF-9229-1C0C6E41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F1642C-E6D8-4CFB-93F6-4A3CC76A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0823-85F4-4EA8-B5D0-2967FE2EF29A}" type="datetime5">
              <a:rPr lang="en-US" smtClean="0"/>
              <a:t>21-Jan-22</a:t>
            </a:fld>
            <a:endParaRPr lang="en-US"/>
          </a:p>
        </p:txBody>
      </p:sp>
      <p:pic>
        <p:nvPicPr>
          <p:cNvPr id="7" name="Online Media 6" title="Interconexión de dos Redes Privadas por medio de una VPN usando PPTP">
            <a:hlinkClick r:id="" action="ppaction://media"/>
            <a:extLst>
              <a:ext uri="{FF2B5EF4-FFF2-40B4-BE49-F238E27FC236}">
                <a16:creationId xmlns:a16="http://schemas.microsoft.com/office/drawing/2014/main" id="{3ACE6017-49B1-4896-9388-977174A9E9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1695" y="1610983"/>
            <a:ext cx="2540000" cy="143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7E18FF-608C-4A6A-9058-8A6352D8FF5D}"/>
              </a:ext>
            </a:extLst>
          </p:cNvPr>
          <p:cNvSpPr txBox="1"/>
          <p:nvPr/>
        </p:nvSpPr>
        <p:spPr>
          <a:xfrm>
            <a:off x="754253" y="3429000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https://www.youtube.com/watch?v=TmtdsaQ-CN4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7FAEC-8C93-4D95-BDF7-E24E9C268E48}"/>
              </a:ext>
            </a:extLst>
          </p:cNvPr>
          <p:cNvSpPr txBox="1"/>
          <p:nvPr/>
        </p:nvSpPr>
        <p:spPr>
          <a:xfrm>
            <a:off x="1422105" y="513493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https://www.youtube.com/watch?v=tFKgo7ApMMo</a:t>
            </a:r>
          </a:p>
        </p:txBody>
      </p:sp>
    </p:spTree>
    <p:extLst>
      <p:ext uri="{BB962C8B-B14F-4D97-AF65-F5344CB8AC3E}">
        <p14:creationId xmlns:p14="http://schemas.microsoft.com/office/powerpoint/2010/main" val="2404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Certificaciones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675EF-C0C1-4E7E-9B9C-6D3DD784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A9176-4C84-48CD-9A8C-6F5BEFF9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65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FAAB11-969B-4AEB-B81C-8E1A269EC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9188-0FB0-4544-866A-495D5E48E027}" type="datetime5">
              <a:rPr lang="en-US" smtClean="0"/>
              <a:t>21-Jan-22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36DEA-EFFA-47FB-8035-26D177EEBAF2}"/>
              </a:ext>
            </a:extLst>
          </p:cNvPr>
          <p:cNvSpPr txBox="1"/>
          <p:nvPr/>
        </p:nvSpPr>
        <p:spPr>
          <a:xfrm>
            <a:off x="1600200" y="1152907"/>
            <a:ext cx="9044796" cy="3783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El mundo de las redes y la seguridad está avanzando a pasos agigantados, y no solamente están cambiando las redes inalámbricas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</a:t>
            </a: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-Fi, con los últimos estándares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</a:t>
            </a: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-Fi 6 y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Wi</a:t>
            </a: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-Fi 6E, sino que también estamos viendo una gran cantidad de avances en nuevas tecnologías en redes, y en tecnologías de red cableadas. Por supuesto, no debemos olvidarnos de las redes SDN (redes definidas por software), las cuales son el futuro de las redes, y que muchos operadores ya han empezado a implementar con sus SD-WAN. Hoy en </a:t>
            </a:r>
            <a:r>
              <a:rPr lang="es-ES" b="0" i="0" dirty="0" err="1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RedesZone</a:t>
            </a: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 os vamos a hablar de las certificaciones más interesantes para ayudar en tu </a:t>
            </a:r>
            <a:r>
              <a:rPr lang="es-ES" b="1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carrera profesional de administrador de redes</a:t>
            </a:r>
            <a:r>
              <a:rPr lang="es-ES" b="0" i="0" dirty="0">
                <a:solidFill>
                  <a:srgbClr val="333333"/>
                </a:solidFill>
                <a:effectLst/>
                <a:latin typeface="Montserrat" panose="00000500000000000000" pitchFamily="2" charset="0"/>
              </a:rPr>
              <a:t>.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558D9-8DC9-4C72-BBBD-04F55F3CCCEC}"/>
              </a:ext>
            </a:extLst>
          </p:cNvPr>
          <p:cNvSpPr txBox="1"/>
          <p:nvPr/>
        </p:nvSpPr>
        <p:spPr>
          <a:xfrm>
            <a:off x="1163235" y="5369350"/>
            <a:ext cx="1081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https://www.redeszone.net/tutoriales/redes-cable/certificaciones-administrador-redes/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647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1D4B8-D5EF-4F8B-A15B-21748B1091AF}"/>
              </a:ext>
            </a:extLst>
          </p:cNvPr>
          <p:cNvSpPr txBox="1"/>
          <p:nvPr/>
        </p:nvSpPr>
        <p:spPr>
          <a:xfrm>
            <a:off x="687389" y="1458103"/>
            <a:ext cx="7024626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1454" marR="2026920" indent="-172720" algn="just">
              <a:lnSpc>
                <a:spcPct val="100000"/>
              </a:lnSpc>
              <a:spcBef>
                <a:spcPts val="795"/>
              </a:spcBef>
              <a:buChar char="•"/>
              <a:tabLst>
                <a:tab pos="212090" algn="l"/>
              </a:tabLst>
            </a:pPr>
            <a:r>
              <a:rPr lang="es-ES" sz="1800" spc="-10" dirty="0">
                <a:latin typeface="Times New Roman"/>
                <a:cs typeface="Times New Roman"/>
              </a:rPr>
              <a:t>Al mismo </a:t>
            </a:r>
            <a:r>
              <a:rPr lang="es-ES" sz="1800" spc="-5" dirty="0">
                <a:latin typeface="Times New Roman"/>
                <a:cs typeface="Times New Roman"/>
              </a:rPr>
              <a:t>tiempo </a:t>
            </a:r>
            <a:r>
              <a:rPr lang="es-ES" sz="1800" spc="-10" dirty="0">
                <a:latin typeface="Times New Roman"/>
                <a:cs typeface="Times New Roman"/>
              </a:rPr>
              <a:t>que </a:t>
            </a:r>
            <a:r>
              <a:rPr lang="es-ES" sz="1800" spc="-5" dirty="0">
                <a:latin typeface="Times New Roman"/>
                <a:cs typeface="Times New Roman"/>
              </a:rPr>
              <a:t>los PC, se empezaron a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desarrollar las redes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área local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(LAN)</a:t>
            </a:r>
            <a:endParaRPr lang="es-ES" sz="1800" dirty="0">
              <a:latin typeface="Times New Roman"/>
              <a:cs typeface="Times New Roman"/>
            </a:endParaRPr>
          </a:p>
          <a:p>
            <a:pPr marL="211454" marR="2370455" indent="-172720" algn="just">
              <a:lnSpc>
                <a:spcPct val="100000"/>
              </a:lnSpc>
              <a:spcBef>
                <a:spcPts val="240"/>
              </a:spcBef>
              <a:buChar char="•"/>
              <a:tabLst>
                <a:tab pos="212090" algn="l"/>
              </a:tabLst>
            </a:pPr>
            <a:r>
              <a:rPr lang="es-ES" sz="1800" spc="-10" dirty="0">
                <a:latin typeface="Times New Roman"/>
                <a:cs typeface="Times New Roman"/>
              </a:rPr>
              <a:t>Las </a:t>
            </a:r>
            <a:r>
              <a:rPr lang="es-ES" sz="1800" spc="-5" dirty="0">
                <a:latin typeface="Times New Roman"/>
                <a:cs typeface="Times New Roman"/>
              </a:rPr>
              <a:t>LAN permiten compartir recursos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(impresoras, ficheros,...) a través de </a:t>
            </a:r>
            <a:r>
              <a:rPr lang="es-ES" sz="1800" spc="-10" dirty="0">
                <a:latin typeface="Times New Roman"/>
                <a:cs typeface="Times New Roman"/>
              </a:rPr>
              <a:t>un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esquema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cableado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único</a:t>
            </a:r>
            <a:endParaRPr lang="es-ES" sz="1800" dirty="0">
              <a:latin typeface="Times New Roman"/>
              <a:cs typeface="Times New Roman"/>
            </a:endParaRPr>
          </a:p>
          <a:p>
            <a:pPr marL="211454" marR="1905635" indent="-172720">
              <a:lnSpc>
                <a:spcPct val="100000"/>
              </a:lnSpc>
              <a:spcBef>
                <a:spcPts val="240"/>
              </a:spcBef>
              <a:buChar char="•"/>
              <a:tabLst>
                <a:tab pos="211454" algn="l"/>
                <a:tab pos="212090" algn="l"/>
              </a:tabLst>
            </a:pPr>
            <a:r>
              <a:rPr lang="es-ES" sz="1800" spc="-10" dirty="0">
                <a:latin typeface="Times New Roman"/>
                <a:cs typeface="Times New Roman"/>
              </a:rPr>
              <a:t>Las </a:t>
            </a:r>
            <a:r>
              <a:rPr lang="es-ES" sz="1800" spc="-5" dirty="0">
                <a:latin typeface="Times New Roman"/>
                <a:cs typeface="Times New Roman"/>
              </a:rPr>
              <a:t>redes son conjuntos 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ordenadores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independientes</a:t>
            </a:r>
            <a:r>
              <a:rPr lang="es-ES" sz="1800" spc="-10" dirty="0">
                <a:latin typeface="Times New Roman"/>
                <a:cs typeface="Times New Roman"/>
              </a:rPr>
              <a:t> que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comunican 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través 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un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medio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compartido.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Las</a:t>
            </a:r>
            <a:r>
              <a:rPr lang="es-ES" sz="1800" spc="-5" dirty="0">
                <a:latin typeface="Times New Roman"/>
                <a:cs typeface="Times New Roman"/>
              </a:rPr>
              <a:t> LAN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conectan </a:t>
            </a:r>
            <a:r>
              <a:rPr lang="es-ES" sz="1800" spc="-10" dirty="0">
                <a:latin typeface="Times New Roman"/>
                <a:cs typeface="Times New Roman"/>
              </a:rPr>
              <a:t>una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serie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ordenadores</a:t>
            </a:r>
            <a:r>
              <a:rPr lang="es-ES" sz="1800" spc="1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confinados</a:t>
            </a:r>
            <a:r>
              <a:rPr lang="es-ES" sz="1800" spc="-5" dirty="0">
                <a:latin typeface="Times New Roman"/>
                <a:cs typeface="Times New Roman"/>
              </a:rPr>
              <a:t> en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un</a:t>
            </a:r>
            <a:r>
              <a:rPr lang="es-ES" sz="1800" spc="-5" dirty="0">
                <a:latin typeface="Times New Roman"/>
                <a:cs typeface="Times New Roman"/>
              </a:rPr>
              <a:t> área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geográfica,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como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un edificio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un</a:t>
            </a:r>
            <a:r>
              <a:rPr lang="es-ES" sz="1800" spc="-5" dirty="0">
                <a:latin typeface="Times New Roman"/>
                <a:cs typeface="Times New Roman"/>
              </a:rPr>
              <a:t> campus.</a:t>
            </a:r>
            <a:endParaRPr lang="es-ES" sz="1800" dirty="0">
              <a:latin typeface="Times New Roman"/>
              <a:cs typeface="Times New Roman"/>
            </a:endParaRPr>
          </a:p>
          <a:p>
            <a:pPr marL="211454" marR="1932939" indent="-172720">
              <a:lnSpc>
                <a:spcPct val="100200"/>
              </a:lnSpc>
              <a:spcBef>
                <a:spcPts val="225"/>
              </a:spcBef>
              <a:buChar char="•"/>
              <a:tabLst>
                <a:tab pos="211454" algn="l"/>
                <a:tab pos="212090" algn="l"/>
              </a:tabLst>
            </a:pPr>
            <a:r>
              <a:rPr lang="es-ES" sz="1800" spc="-5" dirty="0">
                <a:latin typeface="Times New Roman"/>
                <a:cs typeface="Times New Roman"/>
              </a:rPr>
              <a:t>Pueden</a:t>
            </a:r>
            <a:r>
              <a:rPr lang="es-ES" sz="1800" spc="-10" dirty="0">
                <a:latin typeface="Times New Roman"/>
                <a:cs typeface="Times New Roman"/>
              </a:rPr>
              <a:t> unir</a:t>
            </a:r>
            <a:r>
              <a:rPr lang="es-ES" sz="1800" spc="1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muchos</a:t>
            </a:r>
            <a:r>
              <a:rPr lang="es-ES" sz="1800" spc="-5" dirty="0">
                <a:latin typeface="Times New Roman"/>
                <a:cs typeface="Times New Roman"/>
              </a:rPr>
              <a:t> centenares de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ordenadores </a:t>
            </a:r>
            <a:r>
              <a:rPr lang="es-ES" sz="1800" spc="-23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pueden ser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usadas por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muchos miles</a:t>
            </a:r>
            <a:r>
              <a:rPr lang="es-ES" sz="1800" spc="-5" dirty="0">
                <a:latin typeface="Times New Roman"/>
                <a:cs typeface="Times New Roman"/>
              </a:rPr>
              <a:t> de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usuarios.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El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desarrollo</a:t>
            </a:r>
            <a:r>
              <a:rPr lang="es-ES" sz="1800" spc="-1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de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varias </a:t>
            </a:r>
            <a:r>
              <a:rPr lang="es-ES" sz="1800" spc="-5" dirty="0">
                <a:latin typeface="Times New Roman"/>
                <a:cs typeface="Times New Roman"/>
              </a:rPr>
              <a:t>normas de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protocolos </a:t>
            </a:r>
            <a:r>
              <a:rPr lang="es-ES" sz="1800" dirty="0">
                <a:latin typeface="Times New Roman"/>
                <a:cs typeface="Times New Roman"/>
              </a:rPr>
              <a:t>de red </a:t>
            </a:r>
            <a:r>
              <a:rPr lang="es-ES" sz="1800" spc="-5" dirty="0">
                <a:latin typeface="Times New Roman"/>
                <a:cs typeface="Times New Roman"/>
              </a:rPr>
              <a:t>y medios físicos </a:t>
            </a:r>
            <a:r>
              <a:rPr lang="es-ES" sz="1800" spc="-10" dirty="0">
                <a:latin typeface="Times New Roman"/>
                <a:cs typeface="Times New Roman"/>
              </a:rPr>
              <a:t>han </a:t>
            </a:r>
            <a:r>
              <a:rPr lang="es-ES" sz="1800" spc="-5" dirty="0">
                <a:latin typeface="Times New Roman"/>
                <a:cs typeface="Times New Roman"/>
              </a:rPr>
              <a:t> </a:t>
            </a:r>
            <a:r>
              <a:rPr lang="es-ES" sz="1800" spc="-10" dirty="0">
                <a:latin typeface="Times New Roman"/>
                <a:cs typeface="Times New Roman"/>
              </a:rPr>
              <a:t>permitido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 proliferación de</a:t>
            </a:r>
            <a:r>
              <a:rPr lang="es-ES" sz="1800" spc="-1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LAN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en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grandes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organizaciones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multinacionales,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aplicaciones </a:t>
            </a:r>
            <a:r>
              <a:rPr lang="es-ES" sz="180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industriales</a:t>
            </a:r>
            <a:r>
              <a:rPr lang="es-ES" sz="1800" spc="5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y</a:t>
            </a:r>
            <a:r>
              <a:rPr lang="es-ES" sz="1800" spc="-20" dirty="0">
                <a:latin typeface="Times New Roman"/>
                <a:cs typeface="Times New Roman"/>
              </a:rPr>
              <a:t> </a:t>
            </a:r>
            <a:r>
              <a:rPr lang="es-ES" sz="1800" spc="-5" dirty="0">
                <a:latin typeface="Times New Roman"/>
                <a:cs typeface="Times New Roman"/>
              </a:rPr>
              <a:t>educativas.</a:t>
            </a:r>
            <a:endParaRPr lang="es-ES" sz="1800" dirty="0">
              <a:latin typeface="Times New Roman"/>
              <a:cs typeface="Times New Roman"/>
            </a:endParaRPr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E5DABBC4-0154-4410-B925-C9498C81B2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6234" y="1306855"/>
            <a:ext cx="4639864" cy="48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0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8B8A2-A784-4A89-BDC9-A46C05BD104B}"/>
              </a:ext>
            </a:extLst>
          </p:cNvPr>
          <p:cNvSpPr txBox="1"/>
          <p:nvPr/>
        </p:nvSpPr>
        <p:spPr>
          <a:xfrm>
            <a:off x="557720" y="1622455"/>
            <a:ext cx="11676411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5170" algn="ctr">
              <a:lnSpc>
                <a:spcPct val="100000"/>
              </a:lnSpc>
            </a:pPr>
            <a:r>
              <a:rPr lang="es-ES" sz="1800" b="1" spc="-5" dirty="0">
                <a:solidFill>
                  <a:srgbClr val="3737CA"/>
                </a:solidFill>
                <a:latin typeface="Arial"/>
                <a:cs typeface="Arial"/>
              </a:rPr>
              <a:t>Redes</a:t>
            </a:r>
            <a:r>
              <a:rPr lang="es-ES" sz="1800" b="1" spc="-10" dirty="0">
                <a:solidFill>
                  <a:srgbClr val="3737CA"/>
                </a:solidFill>
                <a:latin typeface="Arial"/>
                <a:cs typeface="Arial"/>
              </a:rPr>
              <a:t> </a:t>
            </a:r>
            <a:r>
              <a:rPr lang="es-ES" sz="1800" b="1" dirty="0">
                <a:solidFill>
                  <a:srgbClr val="3737CA"/>
                </a:solidFill>
                <a:latin typeface="Arial"/>
                <a:cs typeface="Arial"/>
              </a:rPr>
              <a:t>de</a:t>
            </a:r>
            <a:r>
              <a:rPr lang="es-ES" sz="1800" b="1" spc="-5" dirty="0">
                <a:solidFill>
                  <a:srgbClr val="3737CA"/>
                </a:solidFill>
                <a:latin typeface="Arial"/>
                <a:cs typeface="Arial"/>
              </a:rPr>
              <a:t> </a:t>
            </a:r>
            <a:r>
              <a:rPr lang="es-ES" sz="1800" b="1" spc="-10" dirty="0">
                <a:solidFill>
                  <a:srgbClr val="3737CA"/>
                </a:solidFill>
                <a:latin typeface="Arial"/>
                <a:cs typeface="Arial"/>
              </a:rPr>
              <a:t>Area</a:t>
            </a:r>
            <a:r>
              <a:rPr lang="es-ES" sz="1800" b="1" spc="-5" dirty="0">
                <a:solidFill>
                  <a:srgbClr val="3737CA"/>
                </a:solidFill>
                <a:latin typeface="Arial"/>
                <a:cs typeface="Arial"/>
              </a:rPr>
              <a:t> Extensa (WAN)</a:t>
            </a:r>
            <a:endParaRPr lang="es-ES" sz="1800" dirty="0">
              <a:latin typeface="Arial"/>
              <a:cs typeface="Arial"/>
            </a:endParaRPr>
          </a:p>
          <a:p>
            <a:pPr marL="267970" marR="95250">
              <a:lnSpc>
                <a:spcPct val="99700"/>
              </a:lnSpc>
              <a:spcBef>
                <a:spcPts val="254"/>
              </a:spcBef>
            </a:pPr>
            <a:r>
              <a:rPr lang="es-ES" sz="1800" dirty="0">
                <a:latin typeface="Arial"/>
                <a:cs typeface="Arial"/>
              </a:rPr>
              <a:t>A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menudo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una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red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se </a:t>
            </a:r>
            <a:r>
              <a:rPr lang="es-ES" sz="1800" spc="-5" dirty="0">
                <a:latin typeface="Arial"/>
                <a:cs typeface="Arial"/>
              </a:rPr>
              <a:t>localiza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en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situaciones</a:t>
            </a:r>
            <a:r>
              <a:rPr lang="es-ES" sz="1800" spc="-2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físicas múltiples. </a:t>
            </a:r>
            <a:r>
              <a:rPr lang="es-ES" sz="1800" spc="-31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Las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redes de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área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extensa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conectan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múltiples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redes LAN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que </a:t>
            </a:r>
            <a:r>
              <a:rPr lang="es-ES" sz="1800" spc="-32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están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geográficamente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dispersas.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Esto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se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realiza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conectando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las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diferentes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LAN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mediante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servicios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que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incluyen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líneas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telefónicas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alquiladas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(punto </a:t>
            </a:r>
            <a:r>
              <a:rPr lang="es-ES" sz="1800" dirty="0">
                <a:latin typeface="Arial"/>
                <a:cs typeface="Arial"/>
              </a:rPr>
              <a:t>a </a:t>
            </a:r>
            <a:r>
              <a:rPr lang="es-ES" sz="1800" spc="-5" dirty="0">
                <a:latin typeface="Arial"/>
                <a:cs typeface="Arial"/>
              </a:rPr>
              <a:t>punto),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líneas</a:t>
            </a:r>
            <a:r>
              <a:rPr lang="es-ES" sz="1800" spc="-2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de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teléfono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normales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con protocolos</a:t>
            </a:r>
            <a:r>
              <a:rPr lang="es-ES" sz="1800" spc="1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síncronos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y </a:t>
            </a:r>
            <a:r>
              <a:rPr lang="es-ES" sz="1800" spc="-5" dirty="0">
                <a:latin typeface="Arial"/>
                <a:cs typeface="Arial"/>
              </a:rPr>
              <a:t>asíncronos, enlaces</a:t>
            </a:r>
            <a:r>
              <a:rPr lang="es-ES" sz="1800" spc="15" dirty="0">
                <a:latin typeface="Arial"/>
                <a:cs typeface="Arial"/>
              </a:rPr>
              <a:t> </a:t>
            </a:r>
            <a:r>
              <a:rPr lang="es-ES" sz="1800" spc="-10" dirty="0">
                <a:latin typeface="Arial"/>
                <a:cs typeface="Arial"/>
              </a:rPr>
              <a:t>vía </a:t>
            </a:r>
            <a:r>
              <a:rPr lang="es-ES" sz="1800" spc="-5" dirty="0">
                <a:latin typeface="Arial"/>
                <a:cs typeface="Arial"/>
              </a:rPr>
              <a:t> satélite,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y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servicios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portadores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de</a:t>
            </a:r>
            <a:r>
              <a:rPr lang="es-ES" sz="1800" spc="-5" dirty="0">
                <a:latin typeface="Arial"/>
                <a:cs typeface="Arial"/>
              </a:rPr>
              <a:t> paquetes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datos</a:t>
            </a:r>
            <a:endParaRPr lang="es-ES" sz="1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6473D-8A05-42DC-B49E-97E542890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5" y="3719745"/>
            <a:ext cx="9706203" cy="22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DB5C-6500-45EF-BC73-332A3639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420919"/>
          </a:xfrm>
        </p:spPr>
        <p:txBody>
          <a:bodyPr>
            <a:noAutofit/>
          </a:bodyPr>
          <a:lstStyle/>
          <a:p>
            <a:r>
              <a:rPr lang="es-ES" sz="2800" kern="100" dirty="0">
                <a:effectLst/>
                <a:latin typeface="+mn-lt"/>
                <a:ea typeface="Noto Sans CJK SC"/>
                <a:cs typeface="Wingdings" panose="05000000000000000000" pitchFamily="2" charset="2"/>
              </a:rPr>
              <a:t>Historia y conceptos básicos</a:t>
            </a:r>
            <a:endParaRPr lang="en-US" sz="28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D0A75-71FB-4453-BF71-2BEE068A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Curso ciberseguridad por José Manuel Aroca Fernández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ED988-09AE-43C5-8C6D-D1360D10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4BD62-A3D8-4E3F-A0E8-047DDC77FB8A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04423-BC0D-4872-93C1-58692974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22492-F210-4801-BE37-3908DFD054D8}" type="datetime5">
              <a:rPr lang="en-US" smtClean="0"/>
              <a:t>21-Jan-22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A4CF-00E5-42D6-9934-62EC8B02753C}"/>
              </a:ext>
            </a:extLst>
          </p:cNvPr>
          <p:cNvSpPr txBox="1"/>
          <p:nvPr/>
        </p:nvSpPr>
        <p:spPr>
          <a:xfrm>
            <a:off x="531812" y="1547716"/>
            <a:ext cx="5341082" cy="400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970">
              <a:lnSpc>
                <a:spcPct val="100000"/>
              </a:lnSpc>
              <a:spcBef>
                <a:spcPts val="5"/>
              </a:spcBef>
            </a:pPr>
            <a:r>
              <a:rPr lang="es-ES" b="1" spc="-5" dirty="0">
                <a:solidFill>
                  <a:srgbClr val="3737CA"/>
                </a:solidFill>
                <a:latin typeface="Arial"/>
                <a:cs typeface="Arial"/>
              </a:rPr>
              <a:t>Internet</a:t>
            </a:r>
            <a:endParaRPr lang="es-ES" dirty="0">
              <a:latin typeface="Arial"/>
              <a:cs typeface="Arial"/>
            </a:endParaRPr>
          </a:p>
          <a:p>
            <a:pPr marL="191770" marR="297815">
              <a:lnSpc>
                <a:spcPct val="99600"/>
              </a:lnSpc>
              <a:spcBef>
                <a:spcPts val="254"/>
              </a:spcBef>
            </a:pPr>
            <a:r>
              <a:rPr lang="es-ES" spc="-5" dirty="0">
                <a:latin typeface="Arial"/>
                <a:cs typeface="Arial"/>
              </a:rPr>
              <a:t>Con</a:t>
            </a:r>
            <a:r>
              <a:rPr lang="es-ES" dirty="0">
                <a:latin typeface="Arial"/>
                <a:cs typeface="Arial"/>
              </a:rPr>
              <a:t> el </a:t>
            </a:r>
            <a:r>
              <a:rPr lang="es-ES" spc="-5" dirty="0">
                <a:latin typeface="Arial"/>
                <a:cs typeface="Arial"/>
              </a:rPr>
              <a:t>meteórico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auge </a:t>
            </a:r>
            <a:r>
              <a:rPr lang="es-ES" dirty="0">
                <a:latin typeface="Arial"/>
                <a:cs typeface="Arial"/>
              </a:rPr>
              <a:t>en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demanda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para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la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conectividad, 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Internet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10" dirty="0">
                <a:latin typeface="Arial"/>
                <a:cs typeface="Arial"/>
              </a:rPr>
              <a:t>se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ha</a:t>
            </a:r>
            <a:r>
              <a:rPr lang="es-ES" spc="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convertido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en</a:t>
            </a:r>
            <a:r>
              <a:rPr lang="es-ES" spc="-5" dirty="0">
                <a:latin typeface="Arial"/>
                <a:cs typeface="Arial"/>
              </a:rPr>
              <a:t> la</a:t>
            </a:r>
            <a:r>
              <a:rPr lang="es-ES" spc="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autopista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de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comunicaciones </a:t>
            </a:r>
            <a:r>
              <a:rPr lang="es-ES" spc="-31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para</a:t>
            </a:r>
            <a:r>
              <a:rPr lang="es-ES" spc="-1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millones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de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usuarios.</a:t>
            </a:r>
            <a:endParaRPr lang="es-E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ES" dirty="0">
              <a:latin typeface="Arial"/>
              <a:cs typeface="Arial"/>
            </a:endParaRPr>
          </a:p>
          <a:p>
            <a:pPr marL="191770" marR="187960">
              <a:lnSpc>
                <a:spcPct val="99700"/>
              </a:lnSpc>
            </a:pPr>
            <a:r>
              <a:rPr lang="es-ES" spc="-5" dirty="0">
                <a:latin typeface="Arial"/>
                <a:cs typeface="Arial"/>
              </a:rPr>
              <a:t>Internet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fue</a:t>
            </a:r>
            <a:r>
              <a:rPr lang="es-ES" spc="-5" dirty="0">
                <a:latin typeface="Arial"/>
                <a:cs typeface="Arial"/>
              </a:rPr>
              <a:t> usado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inicialmente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por </a:t>
            </a:r>
            <a:r>
              <a:rPr lang="es-ES" dirty="0">
                <a:latin typeface="Arial"/>
                <a:cs typeface="Arial"/>
              </a:rPr>
              <a:t>el </a:t>
            </a:r>
            <a:r>
              <a:rPr lang="es-ES" spc="-5" dirty="0">
                <a:latin typeface="Arial"/>
                <a:cs typeface="Arial"/>
              </a:rPr>
              <a:t>ejército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y</a:t>
            </a:r>
            <a:r>
              <a:rPr lang="es-ES" spc="-5" dirty="0">
                <a:latin typeface="Arial"/>
                <a:cs typeface="Arial"/>
              </a:rPr>
              <a:t> las 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instituciones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académicas,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pero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ahora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es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un</a:t>
            </a:r>
            <a:r>
              <a:rPr lang="es-ES" spc="-5" dirty="0">
                <a:latin typeface="Arial"/>
                <a:cs typeface="Arial"/>
              </a:rPr>
              <a:t> cauce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de 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información completo</a:t>
            </a:r>
            <a:r>
              <a:rPr lang="es-ES" spc="-1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para</a:t>
            </a:r>
            <a:r>
              <a:rPr lang="es-ES" spc="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cualquiera,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en</a:t>
            </a:r>
            <a:r>
              <a:rPr lang="es-ES" spc="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todas</a:t>
            </a:r>
            <a:r>
              <a:rPr lang="es-ES" spc="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las </a:t>
            </a:r>
            <a:r>
              <a:rPr lang="es-ES" dirty="0">
                <a:latin typeface="Arial"/>
                <a:cs typeface="Arial"/>
              </a:rPr>
              <a:t>formas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de </a:t>
            </a:r>
            <a:r>
              <a:rPr lang="es-ES" spc="-31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información y </a:t>
            </a:r>
            <a:r>
              <a:rPr lang="es-ES" spc="-5" dirty="0">
                <a:latin typeface="Arial"/>
                <a:cs typeface="Arial"/>
              </a:rPr>
              <a:t>comercio. Los </a:t>
            </a:r>
            <a:r>
              <a:rPr lang="es-ES" dirty="0">
                <a:latin typeface="Arial"/>
                <a:cs typeface="Arial"/>
              </a:rPr>
              <a:t>sitios </a:t>
            </a:r>
            <a:r>
              <a:rPr lang="es-ES" spc="5" dirty="0" err="1">
                <a:latin typeface="Arial"/>
                <a:cs typeface="Arial"/>
              </a:rPr>
              <a:t>World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Wide </a:t>
            </a:r>
            <a:r>
              <a:rPr lang="es-ES" spc="5" dirty="0">
                <a:latin typeface="Arial"/>
                <a:cs typeface="Arial"/>
              </a:rPr>
              <a:t>Web </a:t>
            </a:r>
            <a:r>
              <a:rPr lang="es-ES" dirty="0">
                <a:latin typeface="Arial"/>
                <a:cs typeface="Arial"/>
              </a:rPr>
              <a:t>(WWW) 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de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Internet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proporcionan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ahora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recursos personales, 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educativos,</a:t>
            </a:r>
            <a:r>
              <a:rPr lang="es-ES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políticos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y</a:t>
            </a:r>
            <a:r>
              <a:rPr lang="es-ES" spc="-10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económicos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a</a:t>
            </a:r>
            <a:r>
              <a:rPr lang="es-ES" spc="-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cada</a:t>
            </a:r>
            <a:r>
              <a:rPr lang="es-ES" spc="-5" dirty="0">
                <a:latin typeface="Arial"/>
                <a:cs typeface="Arial"/>
              </a:rPr>
              <a:t> esquina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dirty="0">
                <a:latin typeface="Arial"/>
                <a:cs typeface="Arial"/>
              </a:rPr>
              <a:t>del </a:t>
            </a:r>
            <a:r>
              <a:rPr lang="es-ES" spc="5" dirty="0">
                <a:latin typeface="Arial"/>
                <a:cs typeface="Arial"/>
              </a:rPr>
              <a:t> </a:t>
            </a:r>
            <a:r>
              <a:rPr lang="es-ES" spc="-5" dirty="0">
                <a:latin typeface="Arial"/>
                <a:cs typeface="Arial"/>
              </a:rPr>
              <a:t>planeta.</a:t>
            </a:r>
            <a:endParaRPr lang="es-ES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1B96B-2633-4927-B45A-8943B12C2C2E}"/>
              </a:ext>
            </a:extLst>
          </p:cNvPr>
          <p:cNvSpPr txBox="1"/>
          <p:nvPr/>
        </p:nvSpPr>
        <p:spPr>
          <a:xfrm>
            <a:off x="6258464" y="1547716"/>
            <a:ext cx="6098874" cy="376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0870">
              <a:lnSpc>
                <a:spcPct val="100000"/>
              </a:lnSpc>
            </a:pPr>
            <a:r>
              <a:rPr lang="es-ES" sz="1800" b="1" spc="-5" dirty="0">
                <a:solidFill>
                  <a:srgbClr val="3737CA"/>
                </a:solidFill>
                <a:latin typeface="Arial"/>
                <a:cs typeface="Arial"/>
              </a:rPr>
              <a:t>Intranet</a:t>
            </a:r>
            <a:endParaRPr lang="es-ES" sz="1800" dirty="0">
              <a:latin typeface="Arial"/>
              <a:cs typeface="Arial"/>
            </a:endParaRPr>
          </a:p>
          <a:p>
            <a:pPr marL="153670" marR="330835">
              <a:lnSpc>
                <a:spcPct val="99700"/>
              </a:lnSpc>
              <a:spcBef>
                <a:spcPts val="254"/>
              </a:spcBef>
            </a:pPr>
            <a:r>
              <a:rPr lang="es-ES" sz="1800" spc="-5" dirty="0">
                <a:latin typeface="Arial"/>
                <a:cs typeface="Arial"/>
              </a:rPr>
              <a:t>Con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los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avances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hechos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en</a:t>
            </a:r>
            <a:r>
              <a:rPr lang="es-ES" sz="1800" spc="-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el </a:t>
            </a:r>
            <a:r>
              <a:rPr lang="es-ES" sz="1800" spc="-5" dirty="0">
                <a:latin typeface="Arial"/>
                <a:cs typeface="Arial"/>
              </a:rPr>
              <a:t>software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basado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en 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navegadores para Internet, </a:t>
            </a:r>
            <a:r>
              <a:rPr lang="es-ES" sz="1800" dirty="0">
                <a:latin typeface="Arial"/>
                <a:cs typeface="Arial"/>
              </a:rPr>
              <a:t>hay </a:t>
            </a:r>
            <a:r>
              <a:rPr lang="es-ES" sz="1800" spc="-5" dirty="0">
                <a:latin typeface="Arial"/>
                <a:cs typeface="Arial"/>
              </a:rPr>
              <a:t>ahora </a:t>
            </a:r>
            <a:r>
              <a:rPr lang="es-ES" sz="1800" dirty="0">
                <a:latin typeface="Arial"/>
                <a:cs typeface="Arial"/>
              </a:rPr>
              <a:t>un </a:t>
            </a:r>
            <a:r>
              <a:rPr lang="es-ES" sz="1800" spc="-5" dirty="0">
                <a:latin typeface="Arial"/>
                <a:cs typeface="Arial"/>
              </a:rPr>
              <a:t>fenómeno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denominado Intranet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que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se</a:t>
            </a:r>
            <a:r>
              <a:rPr lang="es-ES" sz="1800" spc="-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ha</a:t>
            </a:r>
            <a:r>
              <a:rPr lang="es-ES" sz="1800" spc="-5" dirty="0">
                <a:latin typeface="Arial"/>
                <a:cs typeface="Arial"/>
              </a:rPr>
              <a:t> implementado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en</a:t>
            </a:r>
            <a:r>
              <a:rPr lang="es-ES" sz="1800" spc="-5" dirty="0">
                <a:latin typeface="Arial"/>
                <a:cs typeface="Arial"/>
              </a:rPr>
              <a:t> grandes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corporaciones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y </a:t>
            </a:r>
            <a:r>
              <a:rPr lang="es-ES" sz="1800" spc="-5" dirty="0">
                <a:latin typeface="Arial"/>
                <a:cs typeface="Arial"/>
              </a:rPr>
              <a:t>otras</a:t>
            </a:r>
            <a:r>
              <a:rPr lang="es-ES" sz="1800" spc="-2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organizaciones</a:t>
            </a:r>
            <a:r>
              <a:rPr lang="es-ES" sz="1800" spc="1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privadas.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Una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Intranet </a:t>
            </a:r>
            <a:r>
              <a:rPr lang="es-ES" sz="1800" spc="-32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es una red </a:t>
            </a:r>
            <a:r>
              <a:rPr lang="es-ES" sz="1800" spc="-5" dirty="0">
                <a:latin typeface="Arial"/>
                <a:cs typeface="Arial"/>
              </a:rPr>
              <a:t>privada que utiliza </a:t>
            </a:r>
            <a:r>
              <a:rPr lang="es-ES" sz="1800" dirty="0">
                <a:latin typeface="Arial"/>
                <a:cs typeface="Arial"/>
              </a:rPr>
              <a:t>herramientas de </a:t>
            </a:r>
            <a:r>
              <a:rPr lang="es-ES" sz="1800" spc="-5" dirty="0">
                <a:latin typeface="Arial"/>
                <a:cs typeface="Arial"/>
              </a:rPr>
              <a:t>navegación </a:t>
            </a:r>
            <a:r>
              <a:rPr lang="es-ES" sz="1800" dirty="0">
                <a:latin typeface="Arial"/>
                <a:cs typeface="Arial"/>
              </a:rPr>
              <a:t> del </a:t>
            </a:r>
            <a:r>
              <a:rPr lang="es-ES" sz="1800" spc="-5" dirty="0">
                <a:latin typeface="Arial"/>
                <a:cs typeface="Arial"/>
              </a:rPr>
              <a:t>tipo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de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Internet,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10" dirty="0">
                <a:latin typeface="Arial"/>
                <a:cs typeface="Arial"/>
              </a:rPr>
              <a:t>pero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disponible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sólo dentro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de</a:t>
            </a:r>
            <a:r>
              <a:rPr lang="es-ES" sz="1800" spc="-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esa 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organización.</a:t>
            </a:r>
            <a:endParaRPr lang="es-E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ES" sz="2000" dirty="0">
              <a:latin typeface="Arial"/>
              <a:cs typeface="Arial"/>
            </a:endParaRPr>
          </a:p>
          <a:p>
            <a:pPr marL="153670" marR="363220">
              <a:lnSpc>
                <a:spcPct val="99700"/>
              </a:lnSpc>
              <a:spcBef>
                <a:spcPts val="5"/>
              </a:spcBef>
            </a:pPr>
            <a:r>
              <a:rPr lang="es-ES" sz="1800" spc="-5" dirty="0">
                <a:latin typeface="Arial"/>
                <a:cs typeface="Arial"/>
              </a:rPr>
              <a:t>Una Intranet permite un modo </a:t>
            </a:r>
            <a:r>
              <a:rPr lang="es-ES" sz="1800" dirty="0">
                <a:latin typeface="Arial"/>
                <a:cs typeface="Arial"/>
              </a:rPr>
              <a:t>de acceso fácil a </a:t>
            </a:r>
            <a:r>
              <a:rPr lang="es-ES" sz="1800" spc="-5" dirty="0">
                <a:latin typeface="Arial"/>
                <a:cs typeface="Arial"/>
              </a:rPr>
              <a:t>información </a:t>
            </a:r>
            <a:r>
              <a:rPr lang="es-ES" sz="1800" spc="-32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corporativa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para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los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empleados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utilizando</a:t>
            </a:r>
            <a:r>
              <a:rPr lang="es-ES" sz="1800" spc="10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el</a:t>
            </a:r>
            <a:r>
              <a:rPr lang="es-ES" sz="1800" spc="-1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mismo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tipo </a:t>
            </a:r>
            <a:r>
              <a:rPr lang="es-ES" sz="1800" dirty="0">
                <a:latin typeface="Arial"/>
                <a:cs typeface="Arial"/>
              </a:rPr>
              <a:t>de 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herramientas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que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emplean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para moverse fuera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dirty="0">
                <a:latin typeface="Arial"/>
                <a:cs typeface="Arial"/>
              </a:rPr>
              <a:t>de</a:t>
            </a:r>
            <a:r>
              <a:rPr lang="es-ES" sz="1800" spc="5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la </a:t>
            </a:r>
            <a:r>
              <a:rPr lang="es-ES" sz="1800" dirty="0">
                <a:latin typeface="Arial"/>
                <a:cs typeface="Arial"/>
              </a:rPr>
              <a:t> </a:t>
            </a:r>
            <a:r>
              <a:rPr lang="es-ES" sz="1800" spc="-5" dirty="0">
                <a:latin typeface="Arial"/>
                <a:cs typeface="Arial"/>
              </a:rPr>
              <a:t>compañía</a:t>
            </a:r>
            <a:endParaRPr lang="es-E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4069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15088</TotalTime>
  <Words>3038</Words>
  <Application>Microsoft Office PowerPoint</Application>
  <PresentationFormat>Widescreen</PresentationFormat>
  <Paragraphs>432</Paragraphs>
  <Slides>65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-apple-system</vt:lpstr>
      <vt:lpstr>Arial</vt:lpstr>
      <vt:lpstr>Calibri</vt:lpstr>
      <vt:lpstr>Century Gothic</vt:lpstr>
      <vt:lpstr>Liberation Serif</vt:lpstr>
      <vt:lpstr>Montserrat</vt:lpstr>
      <vt:lpstr>Symbol</vt:lpstr>
      <vt:lpstr>Times New Roman</vt:lpstr>
      <vt:lpstr>Wingdings 3</vt:lpstr>
      <vt:lpstr>Wisp</vt:lpstr>
      <vt:lpstr>CIBERSEGURIDAD INFORMÁTICA  REDES</vt:lpstr>
      <vt:lpstr>Indice</vt:lpstr>
      <vt:lpstr>Agradecimientos</vt:lpstr>
      <vt:lpstr>Introducción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</vt:lpstr>
      <vt:lpstr>Historia y conceptos básicos Ethernet</vt:lpstr>
      <vt:lpstr>Historia y conceptos básicos Ethernet</vt:lpstr>
      <vt:lpstr>Historia y conceptos básicos Medios físicos existentes</vt:lpstr>
      <vt:lpstr>Historia y conceptos básicos IEEE 802.3 - Ethernet</vt:lpstr>
      <vt:lpstr>Historia y conceptos básicos CSMA/CD (Carrier Sense Multiple Access / Collision Detection)</vt:lpstr>
      <vt:lpstr>Historia y conceptos básicos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Elementos activos de la red</vt:lpstr>
      <vt:lpstr>Historia y conceptos básicos Glosario</vt:lpstr>
      <vt:lpstr>Historia y conceptos básicos Token Ring</vt:lpstr>
      <vt:lpstr>Historia y conceptos básicos Sistemas de cableado estructurado</vt:lpstr>
      <vt:lpstr>Historia y conceptos básicos Sistemas de cableado estructurado</vt:lpstr>
      <vt:lpstr>Historia y conceptos básicos Sistemas de cableado estructurado</vt:lpstr>
      <vt:lpstr>GNS3</vt:lpstr>
      <vt:lpstr>GNS3</vt:lpstr>
      <vt:lpstr>GNS3</vt:lpstr>
      <vt:lpstr>GNS3</vt:lpstr>
      <vt:lpstr>GNS3</vt:lpstr>
      <vt:lpstr>Referencias</vt:lpstr>
      <vt:lpstr>Referencias</vt:lpstr>
      <vt:lpstr>Certificaciones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IFCM026PO – SEGURIDAD INFORMÁTICA Y FIRMA DIGITAL</dc:title>
  <dc:creator>José Manuel Aroca Fernández</dc:creator>
  <cp:lastModifiedBy>José Manuel Aroca Fernández</cp:lastModifiedBy>
  <cp:revision>202</cp:revision>
  <cp:lastPrinted>2021-11-14T21:48:13Z</cp:lastPrinted>
  <dcterms:created xsi:type="dcterms:W3CDTF">2021-10-13T07:37:51Z</dcterms:created>
  <dcterms:modified xsi:type="dcterms:W3CDTF">2022-01-21T14:49:44Z</dcterms:modified>
</cp:coreProperties>
</file>